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0"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22.12.2018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kk.wikipedia.org/wiki/%D2%9A%D0%BE%D1%80%D1%8B%D2%9B" TargetMode="External"/><Relationship Id="rId5" Type="http://schemas.openxmlformats.org/officeDocument/2006/relationships/hyperlink" Target="https://kk.wikipedia.org/wiki/%D3%98%D1%83%D0%BB%D0%B8%D0%B5%D0%BA%D3%A9%D0%BB" TargetMode="External"/><Relationship Id="rId4" Type="http://schemas.openxmlformats.org/officeDocument/2006/relationships/hyperlink" Target="https://kk.wikipedia.org/wiki/%D2%9A%D0%BE%D1%81%D1%82%D0%B0%D0%BD%D0%B0%D0%B9_%D0%BE%D0%B1%D0%BB%D1%8B%D1%81%D1%8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kk.wikipedia.org/wiki/%D2%9A%D2%B1%D1%80%D0%BB%D1%8B%D2%9B" TargetMode="External"/><Relationship Id="rId18" Type="http://schemas.openxmlformats.org/officeDocument/2006/relationships/hyperlink" Target="https://kk.wikipedia.org/wiki/%D3%A8%D1%81%D1%96%D0%BC%D0%B4%D1%96%D0%BA%D1%82%D0%B5%D1%80" TargetMode="External"/><Relationship Id="rId3" Type="http://schemas.openxmlformats.org/officeDocument/2006/relationships/hyperlink" Target="https://kk.wikipedia.org/wiki/%D0%9B%D0%B0%D1%82%D1%8B%D0%BD_%D1%82%D1%96%D0%BB%D1%96" TargetMode="External"/><Relationship Id="rId7" Type="http://schemas.openxmlformats.org/officeDocument/2006/relationships/hyperlink" Target="https://kk.wikipedia.org/wiki/%D2%9A%D2%B1%D1%81" TargetMode="External"/><Relationship Id="rId12" Type="http://schemas.openxmlformats.org/officeDocument/2006/relationships/hyperlink" Target="https://kk.wikipedia.org/wiki/%D0%A1%D1%83" TargetMode="External"/><Relationship Id="rId17" Type="http://schemas.openxmlformats.org/officeDocument/2006/relationships/hyperlink" Target="https://kk.wikipedia.org/wiki/%D0%9C%D0%BE%D0%BB%D0%BB%D1%8E%D1%81%D0%BA%D1%96%D0%BB%D0%B5%D1%80" TargetMode="External"/><Relationship Id="rId2" Type="http://schemas.openxmlformats.org/officeDocument/2006/relationships/image" Target="../media/image4.jpeg"/><Relationship Id="rId16" Type="http://schemas.openxmlformats.org/officeDocument/2006/relationships/hyperlink" Target="https://kk.wikipedia.org/wiki/%D0%94%D0%B5%D1%80%D0%BD%D3%99%D1%81%D1%96%D0%BB" TargetMode="External"/><Relationship Id="rId20" Type="http://schemas.openxmlformats.org/officeDocument/2006/relationships/hyperlink" Target="https://kk.wikipedia.org/wiki/%D0%A8%D0%B0%D0%B1%D0%B0%D2%9B" TargetMode="External"/><Relationship Id="rId1" Type="http://schemas.openxmlformats.org/officeDocument/2006/relationships/slideLayout" Target="../slideLayouts/slideLayout7.xml"/><Relationship Id="rId6" Type="http://schemas.openxmlformats.org/officeDocument/2006/relationships/hyperlink" Target="https://kk.wikipedia.org/wiki/%D0%A2%D2%B1%D2%9B%D1%8B%D0%BC%D0%B4%D0%B0%D1%81" TargetMode="External"/><Relationship Id="rId11" Type="http://schemas.openxmlformats.org/officeDocument/2006/relationships/hyperlink" Target="https://kk.wikipedia.org/wiki/%D2%9A%D0%B0%D0%BD%D0%B0%D1%82" TargetMode="External"/><Relationship Id="rId5" Type="http://schemas.openxmlformats.org/officeDocument/2006/relationships/hyperlink" Target="https://kk.wikipedia.org/wiki/%D0%A1%D1%83%D1%82%D0%B0%D1%80%D1%82%D0%B0%D1%80" TargetMode="External"/><Relationship Id="rId15" Type="http://schemas.openxmlformats.org/officeDocument/2006/relationships/hyperlink" Target="https://kk.wikipedia.org/wiki/%D0%96%D3%99%D0%BD%D0%B4%D1%96%D0%BA%D1%82%D0%B5%D1%80" TargetMode="External"/><Relationship Id="rId10" Type="http://schemas.openxmlformats.org/officeDocument/2006/relationships/hyperlink" Target="https://kk.wikipedia.org/wiki/%D0%96%D0%B0%D0%BF%D1%8B%D1%80%D0%B0%D2%9B" TargetMode="External"/><Relationship Id="rId19" Type="http://schemas.openxmlformats.org/officeDocument/2006/relationships/hyperlink" Target="https://kk.wikipedia.org/wiki/%D0%A2%D2%B1%D2%9B%D1%8B%D0%BC" TargetMode="External"/><Relationship Id="rId4" Type="http://schemas.openxmlformats.org/officeDocument/2006/relationships/hyperlink" Target="https://kk.wikipedia.org/w/index.php?title=%D0%A2%D1%8B%D1%80%D0%BD%D0%B0%D1%82%D3%99%D1%80%D1%96%D0%B7%D0%B4%D1%96%D0%BB%D0%B5%D1%80&amp;action=edit&amp;redlink=1" TargetMode="External"/><Relationship Id="rId9" Type="http://schemas.openxmlformats.org/officeDocument/2006/relationships/hyperlink" Target="https://kk.wikipedia.org/wiki/%D2%9A%D2%B1%D1%81%D1%82%D0%B0%D1%80" TargetMode="External"/><Relationship Id="rId14" Type="http://schemas.openxmlformats.org/officeDocument/2006/relationships/hyperlink" Target="https://kk.wikipedia.org/wiki/%D0%9E%D0%BC%D1%8B%D1%80%D1%82%D2%9B%D0%B0%D1%81%D1%8B%D0%B7%D0%B4%D0%B0%D1%8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kk.wikipedia.org/wiki/%D2%AE%D0%BB%D0%BA%D0%B5%D0%BD_%D1%81%D1%83%D2%9B%D2%B1%D0%B7%D2%93%D1%8B%D0%BD" TargetMode="External"/><Relationship Id="rId13" Type="http://schemas.openxmlformats.org/officeDocument/2006/relationships/hyperlink" Target="https://kk.wikipedia.org/wiki/%D2%9A%D0%B0%D0%BC%D1%8B%D1%81-%D0%A1%D0%B0%D0%BC%D0%B0%D1%80" TargetMode="External"/><Relationship Id="rId18" Type="http://schemas.openxmlformats.org/officeDocument/2006/relationships/hyperlink" Target="https://kk.wikipedia.org/wiki/%D0%A1%D1%8B%D1%80%D0%B4%D0%B0%D1%80%D0%B8%D1%8F" TargetMode="External"/><Relationship Id="rId3" Type="http://schemas.openxmlformats.org/officeDocument/2006/relationships/image" Target="../media/image12.jpeg"/><Relationship Id="rId21" Type="http://schemas.openxmlformats.org/officeDocument/2006/relationships/hyperlink" Target="https://kk.wikipedia.org/wiki/%D0%A2%D0%B5%D0%BD%D1%82%D0%B5%D0%BA" TargetMode="External"/><Relationship Id="rId7" Type="http://schemas.openxmlformats.org/officeDocument/2006/relationships/hyperlink" Target="https://kk.wikipedia.org/wiki/%D2%9A%D1%8B%D0%B7%D2%93%D1%8B%D0%BB%D1%82_%D0%B1%D1%96%D1%80%D2%9B%D0%B0%D0%B7%D0%B0%D0%BD" TargetMode="External"/><Relationship Id="rId12" Type="http://schemas.openxmlformats.org/officeDocument/2006/relationships/hyperlink" Target="https://kk.wikipedia.org/w/index.php?title=%D0%9A%D3%A9%D1%88%D1%96%D0%BC&amp;action=edit&amp;redlink=1" TargetMode="External"/><Relationship Id="rId17" Type="http://schemas.openxmlformats.org/officeDocument/2006/relationships/hyperlink" Target="https://kk.wikipedia.org/wiki/%D0%A8%D0%BE%D1%88%D2%9B%D0%B0%D0%BA%D3%A9%D0%BB" TargetMode="External"/><Relationship Id="rId2" Type="http://schemas.openxmlformats.org/officeDocument/2006/relationships/image" Target="../media/image4.jpeg"/><Relationship Id="rId16" Type="http://schemas.openxmlformats.org/officeDocument/2006/relationships/hyperlink" Target="https://kk.wikipedia.org/w/index.php?title=%D0%9D%D0%B0%D1%83%D1%8B%D1%80%D1%8B%D0%B7%D1%8B%D0%BC_%D2%9B%D0%BE%D1%80%D1%8B%D2%93%D1%8B&amp;action=edit&amp;redlink=1" TargetMode="External"/><Relationship Id="rId20" Type="http://schemas.openxmlformats.org/officeDocument/2006/relationships/hyperlink" Target="https://kk.wikipedia.org/wiki/%D0%86%D0%BB%D0%B5" TargetMode="External"/><Relationship Id="rId1" Type="http://schemas.openxmlformats.org/officeDocument/2006/relationships/slideLayout" Target="../slideLayouts/slideLayout7.xml"/><Relationship Id="rId6" Type="http://schemas.openxmlformats.org/officeDocument/2006/relationships/hyperlink" Target="https://kk.wikipedia.org/wiki/%D3%A8%D1%80%D1%82" TargetMode="External"/><Relationship Id="rId11" Type="http://schemas.openxmlformats.org/officeDocument/2006/relationships/hyperlink" Target="https://kk.wikipedia.org/wiki/%D0%91%D0%B0%D1%82%D1%8B%D1%81_%D2%9A%D0%B0%D0%B7%D0%B0%D2%9B%D1%81%D1%82%D0%B0%D0%BD" TargetMode="External"/><Relationship Id="rId5" Type="http://schemas.openxmlformats.org/officeDocument/2006/relationships/hyperlink" Target="https://kk.wikipedia.org/w/index.php?title=%D0%95%D0%B2%D1%80%D0%B0%D0%B7%D0%B8%D1%8F&amp;action=edit&amp;redlink=1" TargetMode="External"/><Relationship Id="rId15" Type="http://schemas.openxmlformats.org/officeDocument/2006/relationships/hyperlink" Target="https://kk.wikipedia.org/w/index.php?title=%D0%A2%D0%BE%D1%80%D2%93%D0%B0%D0%B9_%D0%BE%D0%B9%D1%8B%D1%81%D1%8B&amp;action=edit&amp;redlink=1" TargetMode="External"/><Relationship Id="rId10" Type="http://schemas.openxmlformats.org/officeDocument/2006/relationships/hyperlink" Target="https://kk.wikipedia.org/wiki/%D0%9E%D1%80%D0%B0%D0%BB" TargetMode="External"/><Relationship Id="rId19" Type="http://schemas.openxmlformats.org/officeDocument/2006/relationships/hyperlink" Target="https://kk.wikipedia.org/wiki/%D0%91%D0%B0%D0%BB%D2%9B%D0%B0%D1%88" TargetMode="External"/><Relationship Id="rId4" Type="http://schemas.openxmlformats.org/officeDocument/2006/relationships/hyperlink" Target="https://kk.wikipedia.org/wiki/%D0%A5%D0%A2%D2%9A%D0%9E" TargetMode="External"/><Relationship Id="rId9" Type="http://schemas.openxmlformats.org/officeDocument/2006/relationships/hyperlink" Target="https://kk.wikipedia.org/wiki/%D2%9A%D0%B0%D0%B7%D0%B0%D2%9B%D1%81%D1%82%D0%B0%D0%BD" TargetMode="External"/><Relationship Id="rId14" Type="http://schemas.openxmlformats.org/officeDocument/2006/relationships/hyperlink" Target="https://kk.wikipedia.org/wiki/%D0%9A%D0%B0%D1%81%D0%BF%D0%B8%D0%B9" TargetMode="External"/><Relationship Id="rId22" Type="http://schemas.openxmlformats.org/officeDocument/2006/relationships/hyperlink" Target="https://kk.wikipedia.org/w/index.php?title=%D2%9A%D0%B0%D1%80%D0%B0_%D0%95%D1%80%D1%82%D1%96%D1%81&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kk.wikipedia.org/wiki/%D0%9A%D0%B0%D1%81%D0%BF%D0%B8%D0%B9"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kk.wikipedia.org/wiki/%D2%9A%D0%B0%D0%B7%D0%B0%D2%9B%D1%81%D1%82%D0%B0%D0%BD" TargetMode="External"/><Relationship Id="rId13" Type="http://schemas.openxmlformats.org/officeDocument/2006/relationships/hyperlink" Target="https://kk.wikipedia.org/wiki/%D2%9A%D1%8B%D0%B7%D1%8B%D0%BB_%D0%BA%D1%96%D1%82%D0%B0%D0%BF" TargetMode="External"/><Relationship Id="rId3" Type="http://schemas.openxmlformats.org/officeDocument/2006/relationships/hyperlink" Target="https://kk.wikipedia.org/wiki/%D0%9B%D0%B0%D1%82%D1%8B%D0%BD_%D1%82%D1%96%D0%BB%D1%96" TargetMode="External"/><Relationship Id="rId7" Type="http://schemas.openxmlformats.org/officeDocument/2006/relationships/hyperlink" Target="https://kk.wikipedia.org/wiki/%D2%9A%D2%B1%D1%80%D0%BB%D1%8B%D2%9B" TargetMode="External"/><Relationship Id="rId12" Type="http://schemas.openxmlformats.org/officeDocument/2006/relationships/hyperlink" Target="https://kk.wikipedia.org/wiki/%D2%9A%D0%B0%D0%BD%D0%B0%D1%82"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hyperlink" Target="https://kk.wikipedia.org/w/index.php?title=%D2%9A%D0%B0%D1%83%D1%8B%D1%80%D1%81%D1%8B%D0%BD&amp;action=edit&amp;redlink=1" TargetMode="External"/><Relationship Id="rId5" Type="http://schemas.openxmlformats.org/officeDocument/2006/relationships/hyperlink" Target="https://kk.wikipedia.org/wiki/%D2%9A%D2%B1%D1%81" TargetMode="External"/><Relationship Id="rId15" Type="http://schemas.openxmlformats.org/officeDocument/2006/relationships/hyperlink" Target="https://kk.wikipedia.org/wiki/%D2%AE%D1%81%D1%82%D1%96%D1%80%D1%82" TargetMode="External"/><Relationship Id="rId10" Type="http://schemas.openxmlformats.org/officeDocument/2006/relationships/hyperlink" Target="https://kk.wikipedia.org/wiki/%D0%96%D0%BE%D1%80%D2%93%D0%B0_%D0%B4%D1%83%D0%B0%D0%B4%D0%B0%D2%9B" TargetMode="External"/><Relationship Id="rId4" Type="http://schemas.openxmlformats.org/officeDocument/2006/relationships/hyperlink" Target="https://kk.wikipedia.org/w/index.php?title=%D0%A2%D1%8B%D1%80%D0%BD%D0%B0%D1%82%D3%99%D1%80%D1%96%D0%B7%D0%B4%D1%96%D0%BB%D0%B5%D1%80&amp;action=edit&amp;redlink=1" TargetMode="External"/><Relationship Id="rId9" Type="http://schemas.openxmlformats.org/officeDocument/2006/relationships/hyperlink" Target="https://kk.wikipedia.org/wiki/%D0%91%D0%B5%D0%B7%D0%B3%D0%B5%D0%BB%D0%B4%D0%B5%D0%BA" TargetMode="External"/><Relationship Id="rId14" Type="http://schemas.openxmlformats.org/officeDocument/2006/relationships/hyperlink" Target="https://kk.wikipedia.org/wiki/%D2%9A%D0%BE%D1%80%D2%93%D0%B0%D0%BB%D0%B6%D1%8B%D0%B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fhb - 0011"/>
          <p:cNvPicPr>
            <a:picLocks noChangeAspect="1" noChangeArrowheads="1"/>
          </p:cNvPicPr>
          <p:nvPr/>
        </p:nvPicPr>
        <p:blipFill>
          <a:blip r:embed="rId2" cstate="print"/>
          <a:srcRect/>
          <a:stretch>
            <a:fillRect/>
          </a:stretch>
        </p:blipFill>
        <p:spPr bwMode="auto">
          <a:xfrm>
            <a:off x="1285852" y="0"/>
            <a:ext cx="6786610" cy="5072098"/>
          </a:xfrm>
          <a:prstGeom prst="ellipse">
            <a:avLst/>
          </a:prstGeom>
          <a:ln>
            <a:noFill/>
          </a:ln>
          <a:effectLst>
            <a:softEdge rad="112500"/>
          </a:effectLst>
        </p:spPr>
      </p:pic>
      <p:sp>
        <p:nvSpPr>
          <p:cNvPr id="3" name="Подзаголовок 2"/>
          <p:cNvSpPr>
            <a:spLocks noGrp="1"/>
          </p:cNvSpPr>
          <p:nvPr>
            <p:ph type="subTitle" idx="1"/>
          </p:nvPr>
        </p:nvSpPr>
        <p:spPr>
          <a:xfrm>
            <a:off x="1000100" y="5429264"/>
            <a:ext cx="7572428" cy="1000132"/>
          </a:xfrm>
        </p:spPr>
        <p:txBody>
          <a:bodyPr>
            <a:prstTxWarp prst="textDeflateBottom">
              <a:avLst>
                <a:gd name="adj" fmla="val 100000"/>
              </a:avLst>
            </a:prstTxWarp>
            <a:normAutofit lnSpcReduction="10000"/>
          </a:bodyPr>
          <a:lstStyle/>
          <a:p>
            <a:r>
              <a:rPr lang="ru-RU" sz="3200" i="1" dirty="0" smtClean="0">
                <a:ln>
                  <a:solidFill>
                    <a:srgbClr val="002060"/>
                  </a:solidFill>
                </a:ln>
                <a:latin typeface="Times New Roman" pitchFamily="18" charset="0"/>
                <a:cs typeface="Times New Roman" pitchFamily="18" charset="0"/>
              </a:rPr>
              <a:t>“ </a:t>
            </a:r>
            <a:r>
              <a:rPr lang="ru-RU" sz="3200" i="1" dirty="0" err="1" smtClean="0">
                <a:ln>
                  <a:solidFill>
                    <a:srgbClr val="002060"/>
                  </a:solidFill>
                </a:ln>
                <a:latin typeface="Times New Roman" pitchFamily="18" charset="0"/>
                <a:cs typeface="Times New Roman" pitchFamily="18" charset="0"/>
              </a:rPr>
              <a:t>Науырзым</a:t>
            </a:r>
            <a:r>
              <a:rPr lang="ru-RU" sz="3200" i="1" dirty="0" smtClean="0">
                <a:ln>
                  <a:solidFill>
                    <a:srgbClr val="002060"/>
                  </a:solidFill>
                </a:ln>
                <a:latin typeface="Times New Roman" pitchFamily="18" charset="0"/>
                <a:cs typeface="Times New Roman" pitchFamily="18" charset="0"/>
              </a:rPr>
              <a:t> </a:t>
            </a:r>
            <a:r>
              <a:rPr lang="ru-RU" sz="3200" i="1" dirty="0" err="1" smtClean="0">
                <a:ln>
                  <a:solidFill>
                    <a:srgbClr val="002060"/>
                  </a:solidFill>
                </a:ln>
                <a:latin typeface="Times New Roman" pitchFamily="18" charset="0"/>
                <a:cs typeface="Times New Roman" pitchFamily="18" charset="0"/>
              </a:rPr>
              <a:t>қорығының сулы</a:t>
            </a:r>
            <a:r>
              <a:rPr lang="ru-RU" sz="3200" i="1" dirty="0" smtClean="0">
                <a:ln>
                  <a:solidFill>
                    <a:srgbClr val="002060"/>
                  </a:solidFill>
                </a:ln>
                <a:latin typeface="Times New Roman" pitchFamily="18" charset="0"/>
                <a:cs typeface="Times New Roman" pitchFamily="18" charset="0"/>
              </a:rPr>
              <a:t> </a:t>
            </a:r>
            <a:r>
              <a:rPr lang="ru-RU" sz="3200" i="1" dirty="0" err="1" smtClean="0">
                <a:ln>
                  <a:solidFill>
                    <a:srgbClr val="002060"/>
                  </a:solidFill>
                </a:ln>
                <a:latin typeface="Times New Roman" pitchFamily="18" charset="0"/>
                <a:cs typeface="Times New Roman" pitchFamily="18" charset="0"/>
              </a:rPr>
              <a:t>батпақты жерлерде</a:t>
            </a:r>
            <a:r>
              <a:rPr lang="ru-RU" sz="3200" i="1" dirty="0" smtClean="0">
                <a:ln>
                  <a:solidFill>
                    <a:srgbClr val="002060"/>
                  </a:solidFill>
                </a:ln>
                <a:latin typeface="Times New Roman" pitchFamily="18" charset="0"/>
                <a:cs typeface="Times New Roman" pitchFamily="18" charset="0"/>
              </a:rPr>
              <a:t> </a:t>
            </a:r>
            <a:r>
              <a:rPr lang="ru-RU" sz="3200" i="1" dirty="0" err="1" smtClean="0">
                <a:ln>
                  <a:solidFill>
                    <a:srgbClr val="002060"/>
                  </a:solidFill>
                </a:ln>
                <a:latin typeface="Times New Roman" pitchFamily="18" charset="0"/>
                <a:cs typeface="Times New Roman" pitchFamily="18" charset="0"/>
              </a:rPr>
              <a:t>мекендейтін</a:t>
            </a:r>
            <a:r>
              <a:rPr lang="ru-RU" sz="3200" i="1" dirty="0" smtClean="0">
                <a:ln>
                  <a:solidFill>
                    <a:srgbClr val="002060"/>
                  </a:solidFill>
                </a:ln>
                <a:latin typeface="Times New Roman" pitchFamily="18" charset="0"/>
                <a:cs typeface="Times New Roman" pitchFamily="18" charset="0"/>
              </a:rPr>
              <a:t> </a:t>
            </a:r>
            <a:r>
              <a:rPr lang="ru-RU" sz="3200" i="1" dirty="0" err="1" smtClean="0">
                <a:ln>
                  <a:solidFill>
                    <a:srgbClr val="002060"/>
                  </a:solidFill>
                </a:ln>
                <a:latin typeface="Times New Roman" pitchFamily="18" charset="0"/>
                <a:cs typeface="Times New Roman" pitchFamily="18" charset="0"/>
              </a:rPr>
              <a:t>құстар фаунасы</a:t>
            </a:r>
            <a:r>
              <a:rPr lang="en-US" sz="3200" i="1" dirty="0" smtClean="0">
                <a:ln>
                  <a:solidFill>
                    <a:srgbClr val="002060"/>
                  </a:solidFill>
                </a:ln>
                <a:latin typeface="Times New Roman" pitchFamily="18" charset="0"/>
                <a:cs typeface="Times New Roman" pitchFamily="18" charset="0"/>
              </a:rPr>
              <a:t>”</a:t>
            </a:r>
            <a:endParaRPr lang="ru-RU" sz="3200" i="1" dirty="0" smtClean="0">
              <a:ln>
                <a:solidFill>
                  <a:srgbClr val="002060"/>
                </a:solidFill>
              </a:ln>
              <a:latin typeface="Times New Roman" pitchFamily="18" charset="0"/>
              <a:cs typeface="Times New Roman" pitchFamily="18" charset="0"/>
            </a:endParaRPr>
          </a:p>
          <a:p>
            <a:endParaRPr lang="ru-RU" dirty="0"/>
          </a:p>
        </p:txBody>
      </p:sp>
      <p:sp>
        <p:nvSpPr>
          <p:cNvPr id="6" name="7-конечная звезда 5"/>
          <p:cNvSpPr/>
          <p:nvPr/>
        </p:nvSpPr>
        <p:spPr>
          <a:xfrm>
            <a:off x="285720" y="285728"/>
            <a:ext cx="785818" cy="64294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Лента лицом вверх 6"/>
          <p:cNvSpPr/>
          <p:nvPr/>
        </p:nvSpPr>
        <p:spPr>
          <a:xfrm>
            <a:off x="500034" y="214290"/>
            <a:ext cx="6072230" cy="107157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фонн.jpg"/>
          <p:cNvPicPr>
            <a:picLocks noChangeAspect="1"/>
          </p:cNvPicPr>
          <p:nvPr/>
        </p:nvPicPr>
        <p:blipFill>
          <a:blip r:embed="rId2"/>
          <a:stretch>
            <a:fillRect/>
          </a:stretch>
        </p:blipFill>
        <p:spPr>
          <a:xfrm>
            <a:off x="0" y="0"/>
            <a:ext cx="9144000" cy="6858000"/>
          </a:xfrm>
          <a:prstGeom prst="rect">
            <a:avLst/>
          </a:prstGeom>
        </p:spPr>
      </p:pic>
      <p:sp>
        <p:nvSpPr>
          <p:cNvPr id="2050" name="Rectangle 2"/>
          <p:cNvSpPr>
            <a:spLocks noChangeArrowheads="1"/>
          </p:cNvSpPr>
          <p:nvPr/>
        </p:nvSpPr>
        <p:spPr bwMode="auto">
          <a:xfrm>
            <a:off x="1285852" y="214290"/>
            <a:ext cx="4572032" cy="1077218"/>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lvl="0" fontAlgn="base">
              <a:spcBef>
                <a:spcPct val="0"/>
              </a:spcBef>
              <a:spcAft>
                <a:spcPct val="0"/>
              </a:spcAft>
            </a:pPr>
            <a:r>
              <a:rPr lang="kk-KZ" sz="3200" i="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latin typeface="Times New Roman" pitchFamily="18" charset="0"/>
                <a:cs typeface="Times New Roman" pitchFamily="18" charset="0"/>
              </a:rPr>
              <a:t>Науырзым мемлекеттік   </a:t>
            </a:r>
            <a:endParaRPr lang="ru-RU" sz="3200" i="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latin typeface="Times New Roman" pitchFamily="18" charset="0"/>
              <a:cs typeface="Times New Roman" pitchFamily="18" charset="0"/>
            </a:endParaRPr>
          </a:p>
          <a:p>
            <a:pPr lvl="0" eaLnBrk="0" fontAlgn="base" hangingPunct="0">
              <a:spcBef>
                <a:spcPct val="0"/>
              </a:spcBef>
              <a:spcAft>
                <a:spcPct val="0"/>
              </a:spcAft>
            </a:pPr>
            <a:r>
              <a:rPr lang="kk-KZ" sz="3200" i="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latin typeface="Times New Roman" pitchFamily="18" charset="0"/>
                <a:cs typeface="Times New Roman" pitchFamily="18" charset="0"/>
              </a:rPr>
              <a:t>        табиғи қорығы</a:t>
            </a:r>
          </a:p>
        </p:txBody>
      </p:sp>
      <p:pic>
        <p:nvPicPr>
          <p:cNvPr id="2052" name="Рисунок 6"/>
          <p:cNvPicPr>
            <a:picLocks noChangeAspect="1" noChangeArrowheads="1"/>
          </p:cNvPicPr>
          <p:nvPr/>
        </p:nvPicPr>
        <p:blipFill>
          <a:blip r:embed="rId3"/>
          <a:srcRect/>
          <a:stretch>
            <a:fillRect/>
          </a:stretch>
        </p:blipFill>
        <p:spPr bwMode="auto">
          <a:xfrm>
            <a:off x="285720" y="1500174"/>
            <a:ext cx="2357454" cy="1857388"/>
          </a:xfrm>
          <a:prstGeom prst="rect">
            <a:avLst/>
          </a:prstGeom>
          <a:noFill/>
          <a:ln w="9525">
            <a:noFill/>
            <a:miter lim="800000"/>
            <a:headEnd/>
            <a:tailEnd/>
          </a:ln>
          <a:effectLst>
            <a:reflection blurRad="6350" stA="50000" endA="300" endPos="38500" dist="50800" dir="5400000" sy="-100000" algn="bl" rotWithShape="0"/>
          </a:effectLst>
          <a:scene3d>
            <a:camera prst="isometricOffAxis1Right"/>
            <a:lightRig rig="contrasting" dir="t">
              <a:rot lat="0" lon="0" rev="7800000"/>
            </a:lightRig>
          </a:scene3d>
          <a:sp3d>
            <a:bevelT w="139700" h="139700"/>
          </a:sp3d>
        </p:spPr>
      </p:pic>
      <p:sp>
        <p:nvSpPr>
          <p:cNvPr id="10" name="Прямоугольник 9"/>
          <p:cNvSpPr/>
          <p:nvPr/>
        </p:nvSpPr>
        <p:spPr>
          <a:xfrm>
            <a:off x="2571736" y="1357298"/>
            <a:ext cx="4929222" cy="2031325"/>
          </a:xfrm>
          <a:prstGeom prst="rect">
            <a:avLst/>
          </a:prstGeom>
        </p:spPr>
        <p:txBody>
          <a:bodyPr wrap="square">
            <a:spAutoFit/>
          </a:bodyPr>
          <a:lstStyle/>
          <a:p>
            <a:pPr algn="ctr"/>
            <a:r>
              <a:rPr lang="kk-KZ" i="1" dirty="0" smtClean="0">
                <a:ln>
                  <a:solidFill>
                    <a:srgbClr val="002060"/>
                  </a:solidFill>
                </a:ln>
                <a:solidFill>
                  <a:srgbClr val="002060"/>
                </a:solidFill>
                <a:latin typeface="Times New Roman" pitchFamily="18" charset="0"/>
                <a:cs typeface="Times New Roman" pitchFamily="18" charset="0"/>
              </a:rPr>
              <a:t>Наурызым қорығы– </a:t>
            </a:r>
            <a:r>
              <a:rPr lang="kk-KZ" i="1" u="sng" dirty="0" smtClean="0">
                <a:ln>
                  <a:solidFill>
                    <a:srgbClr val="002060"/>
                  </a:solidFill>
                </a:ln>
                <a:solidFill>
                  <a:srgbClr val="002060"/>
                </a:solidFill>
                <a:latin typeface="Times New Roman" pitchFamily="18" charset="0"/>
                <a:cs typeface="Times New Roman" pitchFamily="18" charset="0"/>
                <a:hlinkClick r:id="rId4" tooltip="Қостанай облысы"/>
              </a:rPr>
              <a:t>Қостанай </a:t>
            </a:r>
            <a:r>
              <a:rPr lang="kk-KZ" i="1" dirty="0" smtClean="0">
                <a:ln>
                  <a:solidFill>
                    <a:srgbClr val="002060"/>
                  </a:solidFill>
                </a:ln>
                <a:solidFill>
                  <a:srgbClr val="002060"/>
                </a:solidFill>
                <a:latin typeface="Times New Roman" pitchFamily="18" charset="0"/>
                <a:cs typeface="Times New Roman" pitchFamily="18" charset="0"/>
                <a:hlinkClick r:id="rId4" tooltip="Қостанай облысы"/>
              </a:rPr>
              <a:t>облысы</a:t>
            </a:r>
            <a:r>
              <a:rPr lang="kk-KZ" i="1" dirty="0" smtClean="0">
                <a:ln>
                  <a:solidFill>
                    <a:srgbClr val="002060"/>
                  </a:solidFill>
                </a:ln>
                <a:solidFill>
                  <a:srgbClr val="002060"/>
                </a:solidFill>
                <a:latin typeface="Times New Roman" pitchFamily="18" charset="0"/>
                <a:cs typeface="Times New Roman" pitchFamily="18" charset="0"/>
              </a:rPr>
              <a:t> Наурызым және </a:t>
            </a:r>
            <a:r>
              <a:rPr lang="kk-KZ" i="1" dirty="0" smtClean="0">
                <a:ln>
                  <a:solidFill>
                    <a:srgbClr val="002060"/>
                  </a:solidFill>
                </a:ln>
                <a:solidFill>
                  <a:srgbClr val="002060"/>
                </a:solidFill>
                <a:latin typeface="Times New Roman" pitchFamily="18" charset="0"/>
                <a:cs typeface="Times New Roman" pitchFamily="18" charset="0"/>
                <a:hlinkClick r:id="rId5" tooltip="Әулиекөл"/>
              </a:rPr>
              <a:t>Әулиекөл</a:t>
            </a:r>
            <a:r>
              <a:rPr lang="kk-KZ" i="1" dirty="0" smtClean="0">
                <a:ln>
                  <a:solidFill>
                    <a:srgbClr val="002060"/>
                  </a:solidFill>
                </a:ln>
                <a:solidFill>
                  <a:srgbClr val="002060"/>
                </a:solidFill>
                <a:latin typeface="Times New Roman" pitchFamily="18" charset="0"/>
                <a:cs typeface="Times New Roman" pitchFamily="18" charset="0"/>
              </a:rPr>
              <a:t> аудандарында орналасқан мемлекеттік </a:t>
            </a:r>
            <a:r>
              <a:rPr lang="kk-KZ" i="1" dirty="0" smtClean="0">
                <a:ln>
                  <a:solidFill>
                    <a:srgbClr val="002060"/>
                  </a:solidFill>
                </a:ln>
                <a:solidFill>
                  <a:srgbClr val="002060"/>
                </a:solidFill>
                <a:latin typeface="Times New Roman" pitchFamily="18" charset="0"/>
                <a:cs typeface="Times New Roman" pitchFamily="18" charset="0"/>
                <a:hlinkClick r:id="rId6" tooltip="Қорық"/>
              </a:rPr>
              <a:t>қорық</a:t>
            </a:r>
            <a:r>
              <a:rPr lang="kk-KZ" i="1" dirty="0" smtClean="0">
                <a:ln>
                  <a:solidFill>
                    <a:srgbClr val="002060"/>
                  </a:solidFill>
                </a:ln>
                <a:solidFill>
                  <a:srgbClr val="002060"/>
                </a:solidFill>
                <a:latin typeface="Times New Roman" pitchFamily="18" charset="0"/>
                <a:cs typeface="Times New Roman" pitchFamily="18" charset="0"/>
              </a:rPr>
              <a:t>. </a:t>
            </a:r>
            <a:r>
              <a:rPr lang="ru-RU" i="1" dirty="0" smtClean="0">
                <a:ln>
                  <a:solidFill>
                    <a:srgbClr val="002060"/>
                  </a:solidFill>
                </a:ln>
                <a:solidFill>
                  <a:srgbClr val="002060"/>
                </a:solidFill>
                <a:latin typeface="Times New Roman" pitchFamily="18" charset="0"/>
                <a:cs typeface="Times New Roman" pitchFamily="18" charset="0"/>
              </a:rPr>
              <a:t>1931 </a:t>
            </a:r>
            <a:r>
              <a:rPr lang="ru-RU" i="1" dirty="0" err="1" smtClean="0">
                <a:ln>
                  <a:solidFill>
                    <a:srgbClr val="002060"/>
                  </a:solidFill>
                </a:ln>
                <a:solidFill>
                  <a:srgbClr val="002060"/>
                </a:solidFill>
                <a:latin typeface="Times New Roman" pitchFamily="18" charset="0"/>
                <a:cs typeface="Times New Roman" pitchFamily="18" charset="0"/>
              </a:rPr>
              <a:t>жылы</a:t>
            </a:r>
            <a:r>
              <a:rPr lang="ru-RU" i="1" dirty="0" smtClean="0">
                <a:ln>
                  <a:solidFill>
                    <a:srgbClr val="002060"/>
                  </a:solidFill>
                </a:ln>
                <a:solidFill>
                  <a:srgbClr val="002060"/>
                </a:solidFill>
                <a:latin typeface="Times New Roman" pitchFamily="18" charset="0"/>
                <a:cs typeface="Times New Roman" pitchFamily="18" charset="0"/>
              </a:rPr>
              <a:t> </a:t>
            </a:r>
            <a:r>
              <a:rPr lang="ru-RU" i="1" dirty="0" err="1" smtClean="0">
                <a:ln>
                  <a:solidFill>
                    <a:srgbClr val="002060"/>
                  </a:solidFill>
                </a:ln>
                <a:solidFill>
                  <a:srgbClr val="002060"/>
                </a:solidFill>
                <a:latin typeface="Times New Roman" pitchFamily="18" charset="0"/>
                <a:cs typeface="Times New Roman" pitchFamily="18" charset="0"/>
              </a:rPr>
              <a:t>ұйымдастырылған </a:t>
            </a:r>
            <a:r>
              <a:rPr lang="ru-RU" i="1" dirty="0" smtClean="0">
                <a:ln>
                  <a:solidFill>
                    <a:srgbClr val="002060"/>
                  </a:solidFill>
                </a:ln>
                <a:solidFill>
                  <a:srgbClr val="002060"/>
                </a:solidFill>
                <a:latin typeface="Times New Roman" pitchFamily="18" charset="0"/>
                <a:cs typeface="Times New Roman" pitchFamily="18" charset="0"/>
              </a:rPr>
              <a:t>(320 </a:t>
            </a:r>
            <a:r>
              <a:rPr lang="ru-RU" i="1" dirty="0" err="1" smtClean="0">
                <a:ln>
                  <a:solidFill>
                    <a:srgbClr val="002060"/>
                  </a:solidFill>
                </a:ln>
                <a:solidFill>
                  <a:srgbClr val="002060"/>
                </a:solidFill>
                <a:latin typeface="Times New Roman" pitchFamily="18" charset="0"/>
                <a:cs typeface="Times New Roman" pitchFamily="18" charset="0"/>
              </a:rPr>
              <a:t>мың </a:t>
            </a:r>
            <a:r>
              <a:rPr lang="ru-RU" i="1" dirty="0" smtClean="0">
                <a:ln>
                  <a:solidFill>
                    <a:srgbClr val="002060"/>
                  </a:solidFill>
                </a:ln>
                <a:solidFill>
                  <a:srgbClr val="002060"/>
                </a:solidFill>
                <a:latin typeface="Times New Roman" pitchFamily="18" charset="0"/>
                <a:cs typeface="Times New Roman" pitchFamily="18" charset="0"/>
              </a:rPr>
              <a:t>га), 1966 </a:t>
            </a:r>
            <a:r>
              <a:rPr lang="ru-RU" i="1" dirty="0" err="1" smtClean="0">
                <a:ln>
                  <a:solidFill>
                    <a:srgbClr val="002060"/>
                  </a:solidFill>
                </a:ln>
                <a:solidFill>
                  <a:srgbClr val="002060"/>
                </a:solidFill>
                <a:latin typeface="Times New Roman" pitchFamily="18" charset="0"/>
                <a:cs typeface="Times New Roman" pitchFamily="18" charset="0"/>
              </a:rPr>
              <a:t>жылы</a:t>
            </a:r>
            <a:r>
              <a:rPr lang="ru-RU" i="1" dirty="0" smtClean="0">
                <a:ln>
                  <a:solidFill>
                    <a:srgbClr val="002060"/>
                  </a:solidFill>
                </a:ln>
                <a:solidFill>
                  <a:srgbClr val="002060"/>
                </a:solidFill>
                <a:latin typeface="Times New Roman" pitchFamily="18" charset="0"/>
                <a:cs typeface="Times New Roman" pitchFamily="18" charset="0"/>
              </a:rPr>
              <a:t> </a:t>
            </a:r>
            <a:r>
              <a:rPr lang="ru-RU" i="1" dirty="0" err="1" smtClean="0">
                <a:ln>
                  <a:solidFill>
                    <a:srgbClr val="002060"/>
                  </a:solidFill>
                </a:ln>
                <a:solidFill>
                  <a:srgbClr val="002060"/>
                </a:solidFill>
                <a:latin typeface="Times New Roman" pitchFamily="18" charset="0"/>
                <a:cs typeface="Times New Roman" pitchFamily="18" charset="0"/>
              </a:rPr>
              <a:t>ауданы</a:t>
            </a:r>
            <a:r>
              <a:rPr lang="ru-RU" i="1" dirty="0" smtClean="0">
                <a:ln>
                  <a:solidFill>
                    <a:srgbClr val="002060"/>
                  </a:solidFill>
                </a:ln>
                <a:solidFill>
                  <a:srgbClr val="002060"/>
                </a:solidFill>
                <a:latin typeface="Times New Roman" pitchFamily="18" charset="0"/>
                <a:cs typeface="Times New Roman" pitchFamily="18" charset="0"/>
              </a:rPr>
              <a:t> </a:t>
            </a:r>
            <a:r>
              <a:rPr lang="ru-RU" i="1" dirty="0" err="1" smtClean="0">
                <a:ln>
                  <a:solidFill>
                    <a:srgbClr val="002060"/>
                  </a:solidFill>
                </a:ln>
                <a:solidFill>
                  <a:srgbClr val="002060"/>
                </a:solidFill>
                <a:latin typeface="Times New Roman" pitchFamily="18" charset="0"/>
                <a:cs typeface="Times New Roman" pitchFamily="18" charset="0"/>
              </a:rPr>
              <a:t>ықшамдалып </a:t>
            </a:r>
            <a:r>
              <a:rPr lang="ru-RU" i="1" dirty="0" smtClean="0">
                <a:ln>
                  <a:solidFill>
                    <a:srgbClr val="002060"/>
                  </a:solidFill>
                </a:ln>
                <a:solidFill>
                  <a:srgbClr val="002060"/>
                </a:solidFill>
                <a:latin typeface="Times New Roman" pitchFamily="18" charset="0"/>
                <a:cs typeface="Times New Roman" pitchFamily="18" charset="0"/>
              </a:rPr>
              <a:t>(87,7 </a:t>
            </a:r>
            <a:r>
              <a:rPr lang="ru-RU" i="1" dirty="0" err="1" smtClean="0">
                <a:ln>
                  <a:solidFill>
                    <a:srgbClr val="002060"/>
                  </a:solidFill>
                </a:ln>
                <a:solidFill>
                  <a:srgbClr val="002060"/>
                </a:solidFill>
                <a:latin typeface="Times New Roman" pitchFamily="18" charset="0"/>
                <a:cs typeface="Times New Roman" pitchFamily="18" charset="0"/>
              </a:rPr>
              <a:t>мың </a:t>
            </a:r>
            <a:r>
              <a:rPr lang="ru-RU" i="1" dirty="0" smtClean="0">
                <a:ln>
                  <a:solidFill>
                    <a:srgbClr val="002060"/>
                  </a:solidFill>
                </a:ln>
                <a:solidFill>
                  <a:srgbClr val="002060"/>
                </a:solidFill>
                <a:latin typeface="Times New Roman" pitchFamily="18" charset="0"/>
                <a:cs typeface="Times New Roman" pitchFamily="18" charset="0"/>
              </a:rPr>
              <a:t>га), </a:t>
            </a:r>
            <a:r>
              <a:rPr lang="ru-RU" i="1" dirty="0" err="1" smtClean="0">
                <a:ln>
                  <a:solidFill>
                    <a:srgbClr val="002060"/>
                  </a:solidFill>
                </a:ln>
                <a:solidFill>
                  <a:srgbClr val="002060"/>
                </a:solidFill>
                <a:latin typeface="Times New Roman" pitchFamily="18" charset="0"/>
                <a:cs typeface="Times New Roman" pitchFamily="18" charset="0"/>
              </a:rPr>
              <a:t>қайта құрылды</a:t>
            </a:r>
            <a:r>
              <a:rPr lang="ru-RU" i="1" dirty="0" smtClean="0">
                <a:ln>
                  <a:solidFill>
                    <a:srgbClr val="002060"/>
                  </a:solidFill>
                </a:ln>
                <a:solidFill>
                  <a:srgbClr val="002060"/>
                </a:solidFill>
                <a:latin typeface="Times New Roman" pitchFamily="18" charset="0"/>
                <a:cs typeface="Times New Roman" pitchFamily="18" charset="0"/>
              </a:rPr>
              <a:t>. </a:t>
            </a:r>
            <a:endParaRPr lang="ru-RU" i="1" dirty="0">
              <a:ln>
                <a:solidFill>
                  <a:srgbClr val="002060"/>
                </a:solidFill>
              </a:ln>
              <a:solidFill>
                <a:srgbClr val="002060"/>
              </a:solidFill>
              <a:latin typeface="Times New Roman" pitchFamily="18" charset="0"/>
              <a:cs typeface="Times New Roman" pitchFamily="18" charset="0"/>
            </a:endParaRPr>
          </a:p>
        </p:txBody>
      </p:sp>
      <p:sp>
        <p:nvSpPr>
          <p:cNvPr id="11" name="Прямоугольник 10"/>
          <p:cNvSpPr/>
          <p:nvPr/>
        </p:nvSpPr>
        <p:spPr>
          <a:xfrm>
            <a:off x="357158" y="3571876"/>
            <a:ext cx="3643338" cy="2800767"/>
          </a:xfrm>
          <a:prstGeom prst="rect">
            <a:avLst/>
          </a:prstGeom>
          <a:ln>
            <a:noFill/>
          </a:ln>
        </p:spPr>
        <p:txBody>
          <a:bodyPr wrap="square">
            <a:spAutoFit/>
          </a:bodyPr>
          <a:lstStyle/>
          <a:p>
            <a:pPr algn="ctr"/>
            <a:r>
              <a:rPr lang="kk-KZ" sz="1600" i="1" dirty="0" smtClean="0">
                <a:ln>
                  <a:solidFill>
                    <a:srgbClr val="002060"/>
                  </a:solidFill>
                </a:ln>
                <a:solidFill>
                  <a:srgbClr val="002060"/>
                </a:solidFill>
                <a:effectLst>
                  <a:glow rad="63500">
                    <a:schemeClr val="accent2">
                      <a:satMod val="175000"/>
                      <a:alpha val="40000"/>
                    </a:schemeClr>
                  </a:glow>
                </a:effectLst>
                <a:latin typeface="Times New Roman" pitchFamily="18" charset="0"/>
                <a:cs typeface="Times New Roman" pitchFamily="18" charset="0"/>
              </a:rPr>
              <a:t>2008 ж 7 шілдеде Науырзым қорығы «ЮНЕСКО халықаралық табиғи мұрасы» (Квебек қаласы Канада) тізіміне енді. Науырзым мемлекеттік табиғи қорығының экожүйесі қайталанбас өзіндік ерекшелігі жөнінен Еуразия далалық аймақтарында теңдесі жоқ Қазақстандағы жалғыз мекен болып табылады. </a:t>
            </a:r>
            <a:r>
              <a:rPr lang="kk-KZ" sz="1600" dirty="0" smtClean="0">
                <a:solidFill>
                  <a:srgbClr val="0070C0"/>
                </a:solidFill>
                <a:latin typeface="Times New Roman" pitchFamily="18" charset="0"/>
                <a:cs typeface="Times New Roman" pitchFamily="18" charset="0"/>
              </a:rPr>
              <a:t/>
            </a:r>
            <a:br>
              <a:rPr lang="kk-KZ" sz="1600" dirty="0" smtClean="0">
                <a:solidFill>
                  <a:srgbClr val="0070C0"/>
                </a:solidFill>
                <a:latin typeface="Times New Roman" pitchFamily="18" charset="0"/>
                <a:cs typeface="Times New Roman" pitchFamily="18" charset="0"/>
              </a:rPr>
            </a:br>
            <a:endParaRPr lang="ru-RU" sz="1600" dirty="0">
              <a:solidFill>
                <a:srgbClr val="0070C0"/>
              </a:solidFill>
              <a:latin typeface="Times New Roman" pitchFamily="18" charset="0"/>
              <a:cs typeface="Times New Roman" pitchFamily="18" charset="0"/>
            </a:endParaRPr>
          </a:p>
        </p:txBody>
      </p:sp>
      <p:pic>
        <p:nvPicPr>
          <p:cNvPr id="2053" name="Picture 2" descr="Описание: C:\Users\zavchit\Desktop\22\111111110002.jpg"/>
          <p:cNvPicPr>
            <a:picLocks noChangeAspect="1" noChangeArrowheads="1"/>
          </p:cNvPicPr>
          <p:nvPr/>
        </p:nvPicPr>
        <p:blipFill>
          <a:blip r:embed="rId7"/>
          <a:srcRect l="4501" t="2805" r="4016" b="3409"/>
          <a:stretch>
            <a:fillRect/>
          </a:stretch>
        </p:blipFill>
        <p:spPr bwMode="auto">
          <a:xfrm>
            <a:off x="3857620" y="3500438"/>
            <a:ext cx="2695578" cy="2714644"/>
          </a:xfrm>
          <a:prstGeom prst="rect">
            <a:avLst/>
          </a:prstGeom>
          <a:noFill/>
          <a:ln w="9525">
            <a:noFill/>
            <a:miter lim="800000"/>
            <a:headEnd/>
            <a:tailEnd/>
          </a:ln>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н.jpg"/>
          <p:cNvPicPr>
            <a:picLocks noChangeAspect="1"/>
          </p:cNvPicPr>
          <p:nvPr/>
        </p:nvPicPr>
        <p:blipFill>
          <a:blip r:embed="rId2"/>
          <a:stretch>
            <a:fillRect/>
          </a:stretch>
        </p:blipFill>
        <p:spPr>
          <a:xfrm>
            <a:off x="0" y="0"/>
            <a:ext cx="9144000" cy="6858000"/>
          </a:xfrm>
          <a:prstGeom prst="rect">
            <a:avLst/>
          </a:prstGeom>
        </p:spPr>
      </p:pic>
      <p:pic>
        <p:nvPicPr>
          <p:cNvPr id="15362" name="Picture 2"/>
          <p:cNvPicPr>
            <a:picLocks noChangeAspect="1" noChangeArrowheads="1"/>
          </p:cNvPicPr>
          <p:nvPr/>
        </p:nvPicPr>
        <p:blipFill>
          <a:blip r:embed="rId3"/>
          <a:srcRect l="32916" t="10579" r="20416" b="4814"/>
          <a:stretch>
            <a:fillRect/>
          </a:stretch>
        </p:blipFill>
        <p:spPr bwMode="auto">
          <a:xfrm>
            <a:off x="500034" y="1428736"/>
            <a:ext cx="2289175" cy="3113087"/>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285720" y="4786323"/>
            <a:ext cx="3214710" cy="646331"/>
          </a:xfrm>
          <a:prstGeom prst="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lightRig rig="balanced" dir="t">
              <a:rot lat="0" lon="0" rev="8700000"/>
            </a:lightRig>
          </a:scene3d>
          <a:sp3d>
            <a:bevelT w="190500" h="38100"/>
          </a:sp3d>
        </p:spPr>
        <p:txBody>
          <a:bodyPr wrap="square">
            <a:spAutoFit/>
          </a:bodyPr>
          <a:lstStyle/>
          <a:p>
            <a:pPr lvl="0" fontAlgn="base">
              <a:spcBef>
                <a:spcPct val="0"/>
              </a:spcBef>
              <a:spcAft>
                <a:spcPct val="0"/>
              </a:spcAft>
            </a:pPr>
            <a:r>
              <a:rPr lang="kk-KZ" i="1" dirty="0" smtClean="0">
                <a:ln>
                  <a:solidFill>
                    <a:srgbClr val="002060"/>
                  </a:solidFill>
                </a:ln>
                <a:solidFill>
                  <a:srgbClr val="002060"/>
                </a:solidFill>
                <a:latin typeface="Times New Roman" pitchFamily="18" charset="0"/>
                <a:ea typeface="Times New Roman" pitchFamily="18" charset="0"/>
                <a:cs typeface="Times New Roman" pitchFamily="18" charset="0"/>
              </a:rPr>
              <a:t>2009ж Науырзым қорығы Рамсар тізіміне еңгізілді.</a:t>
            </a:r>
            <a:endParaRPr lang="kk-KZ" sz="2400" i="1" dirty="0" smtClean="0">
              <a:ln>
                <a:solidFill>
                  <a:srgbClr val="002060"/>
                </a:solidFill>
              </a:ln>
              <a:solidFill>
                <a:srgbClr val="002060"/>
              </a:solidFill>
              <a:latin typeface="Arial" pitchFamily="34" charset="0"/>
              <a:cs typeface="Arial" pitchFamily="34" charset="0"/>
            </a:endParaRPr>
          </a:p>
        </p:txBody>
      </p:sp>
      <p:pic>
        <p:nvPicPr>
          <p:cNvPr id="15364" name="Picture 4"/>
          <p:cNvPicPr>
            <a:picLocks noChangeAspect="1" noChangeArrowheads="1"/>
          </p:cNvPicPr>
          <p:nvPr/>
        </p:nvPicPr>
        <p:blipFill>
          <a:blip r:embed="rId4"/>
          <a:srcRect l="14566" t="16010" r="16632" b="22702"/>
          <a:stretch>
            <a:fillRect/>
          </a:stretch>
        </p:blipFill>
        <p:spPr bwMode="auto">
          <a:xfrm>
            <a:off x="3428992" y="571480"/>
            <a:ext cx="2857500" cy="1908175"/>
          </a:xfrm>
          <a:prstGeom prst="rect">
            <a:avLst/>
          </a:prstGeom>
          <a:ln w="889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3143240" y="2571744"/>
            <a:ext cx="3714760" cy="1600438"/>
          </a:xfrm>
          <a:prstGeom prst="rect">
            <a:avLst/>
          </a:prstGeom>
        </p:spPr>
        <p:txBody>
          <a:bodyPr wrap="square">
            <a:spAutoFit/>
          </a:bodyPr>
          <a:lstStyle/>
          <a:p>
            <a:pPr algn="ctr"/>
            <a:r>
              <a:rPr lang="kk-KZ" sz="1400" i="1" dirty="0" smtClean="0">
                <a:ln>
                  <a:solidFill>
                    <a:srgbClr val="002060"/>
                  </a:solidFill>
                </a:ln>
                <a:solidFill>
                  <a:srgbClr val="002060"/>
                </a:solidFill>
                <a:effectLst>
                  <a:outerShdw blurRad="50800" dist="38100" dir="10800000" algn="r" rotWithShape="0">
                    <a:prstClr val="black">
                      <a:alpha val="40000"/>
                    </a:prstClr>
                  </a:outerShdw>
                </a:effectLst>
                <a:latin typeface="Times New Roman" pitchFamily="18" charset="0"/>
                <a:cs typeface="Times New Roman" pitchFamily="18" charset="0"/>
              </a:rPr>
              <a:t>2007 жылы Шығыс және Орталық  Азиядағы ақ тырна сияқты жойылу қаупіндегі су- батпақты  жерлердің  құстарын сақтау үшін  қоныс аударатын түрлер туралы  Бонн  Конференциясына  және негізгі орнитологиялық аумақтардың  халықаралық  желісіне  ресми  түрде  енгізілді. </a:t>
            </a:r>
            <a:endParaRPr lang="ru-RU" sz="1400" dirty="0">
              <a:ln>
                <a:solidFill>
                  <a:srgbClr val="002060"/>
                </a:solidFill>
              </a:ln>
              <a:solidFill>
                <a:srgbClr val="002060"/>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pic>
        <p:nvPicPr>
          <p:cNvPr id="15366" name="Picture 6" descr="Ifhb - 0002"/>
          <p:cNvPicPr>
            <a:picLocks noChangeAspect="1" noChangeArrowheads="1"/>
          </p:cNvPicPr>
          <p:nvPr/>
        </p:nvPicPr>
        <p:blipFill>
          <a:blip r:embed="rId5" cstate="print"/>
          <a:srcRect/>
          <a:stretch>
            <a:fillRect/>
          </a:stretch>
        </p:blipFill>
        <p:spPr bwMode="auto">
          <a:xfrm>
            <a:off x="3428992" y="4214818"/>
            <a:ext cx="2886076" cy="20224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н.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428596" y="142852"/>
            <a:ext cx="5857916" cy="857233"/>
          </a:xfrm>
          <a:prstGeom prst="rect">
            <a:avLst/>
          </a:prstGeom>
        </p:spPr>
        <p:txBody>
          <a:bodyPr wrap="square">
            <a:prstTxWarp prst="textWave2">
              <a:avLst>
                <a:gd name="adj1" fmla="val 12500"/>
                <a:gd name="adj2" fmla="val 66"/>
              </a:avLst>
            </a:prstTxWarp>
            <a:spAutoFit/>
          </a:bodyPr>
          <a:lstStyle/>
          <a:p>
            <a:r>
              <a:rPr lang="ru-RU" sz="2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24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Науырзым</a:t>
            </a:r>
            <a:r>
              <a:rPr lang="ru-RU" sz="2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24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қорығының сулы</a:t>
            </a:r>
            <a:r>
              <a:rPr lang="ru-RU" sz="2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24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батпақты жерлерде</a:t>
            </a:r>
            <a:r>
              <a:rPr lang="ru-RU" sz="2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24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мекендейтін</a:t>
            </a:r>
            <a:r>
              <a:rPr lang="ru-RU" sz="2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24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құстар фаунасы</a:t>
            </a:r>
            <a:r>
              <a:rPr lang="en-US" sz="2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a:t>
            </a:r>
            <a:endParaRPr lang="ru-RU" sz="2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4" name="Прямоугольник 3"/>
          <p:cNvSpPr/>
          <p:nvPr/>
        </p:nvSpPr>
        <p:spPr>
          <a:xfrm>
            <a:off x="357158" y="857232"/>
            <a:ext cx="6500842" cy="2031325"/>
          </a:xfrm>
          <a:prstGeom prst="rect">
            <a:avLst/>
          </a:prstGeom>
        </p:spPr>
        <p:txBody>
          <a:bodyPr wrap="square">
            <a:spAutoFit/>
            <a:scene3d>
              <a:camera prst="perspectiveRelaxed"/>
              <a:lightRig rig="threePt" dir="t"/>
            </a:scene3d>
          </a:bodyPr>
          <a:lstStyle/>
          <a:p>
            <a:pPr algn="just"/>
            <a:r>
              <a:rPr lang="kk-KZ" dirty="0" smtClean="0">
                <a:ln>
                  <a:solidFill>
                    <a:srgbClr val="002060"/>
                  </a:solidFill>
                </a:ln>
                <a:solidFill>
                  <a:srgbClr val="002060"/>
                </a:solidFill>
                <a:latin typeface="Times New Roman" pitchFamily="18" charset="0"/>
                <a:cs typeface="Times New Roman" pitchFamily="18" charset="0"/>
              </a:rPr>
              <a:t>Науырзым қорығы өте сұлу және ерекше ландшафтарымен танымал. Қорықтың көлдері  суда жүзетін құстардың қоныс аудару марщруттары бойында орналасып , көптеген сирек және ерекше қорғалатын құстардың түрлері үшін шешуші маңызды орын болып табылады. Көлдер , сулы- батпақты жерлерде мекендейтін құстардың құнды мекен ететін жерлері болып табылады. </a:t>
            </a:r>
            <a:endParaRPr lang="ru-RU" dirty="0">
              <a:ln>
                <a:solidFill>
                  <a:srgbClr val="002060"/>
                </a:solidFill>
              </a:ln>
              <a:solidFill>
                <a:srgbClr val="002060"/>
              </a:solidFill>
              <a:latin typeface="Times New Roman" pitchFamily="18" charset="0"/>
              <a:cs typeface="Times New Roman" pitchFamily="18" charset="0"/>
            </a:endParaRPr>
          </a:p>
        </p:txBody>
      </p:sp>
      <p:sp>
        <p:nvSpPr>
          <p:cNvPr id="5" name="Прямоугольник 4"/>
          <p:cNvSpPr/>
          <p:nvPr/>
        </p:nvSpPr>
        <p:spPr>
          <a:xfrm>
            <a:off x="285720" y="2357430"/>
            <a:ext cx="6715172" cy="1477328"/>
          </a:xfrm>
          <a:prstGeom prst="rect">
            <a:avLst/>
          </a:prstGeom>
        </p:spPr>
        <p:txBody>
          <a:bodyPr wrap="square">
            <a:spAutoFit/>
            <a:scene3d>
              <a:camera prst="perspectiveRelaxedModerately"/>
              <a:lightRig rig="threePt" dir="t"/>
            </a:scene3d>
          </a:bodyPr>
          <a:lstStyle/>
          <a:p>
            <a:pPr algn="just"/>
            <a:r>
              <a:rPr lang="kk-KZ" i="1" dirty="0" smtClean="0">
                <a:ln>
                  <a:solidFill>
                    <a:srgbClr val="002060"/>
                  </a:solidFill>
                </a:ln>
                <a:solidFill>
                  <a:srgbClr val="002060"/>
                </a:solidFill>
                <a:latin typeface="Times New Roman" pitchFamily="18" charset="0"/>
                <a:cs typeface="Times New Roman" pitchFamily="18" charset="0"/>
              </a:rPr>
              <a:t>Науырзым қорығындағы көлдер  орнитофаунаға өте бай. Сулы- батпақты жерлерде құстардың 110 түрі кездеседі. Науырзым көлдері көбейген жылдары сулы- батпақта өмір сүруші және суда жүзуші құстардың ұя салуы көптеп байқалады. Су көтерілген жылдарда олардың саны да көбейе түсті. </a:t>
            </a:r>
            <a:endParaRPr lang="ru-RU" dirty="0">
              <a:ln>
                <a:solidFill>
                  <a:srgbClr val="002060"/>
                </a:solidFill>
              </a:ln>
              <a:solidFill>
                <a:srgbClr val="002060"/>
              </a:solidFill>
              <a:latin typeface="Times New Roman" pitchFamily="18" charset="0"/>
              <a:cs typeface="Times New Roman" pitchFamily="18" charset="0"/>
            </a:endParaRPr>
          </a:p>
        </p:txBody>
      </p:sp>
      <p:pic>
        <p:nvPicPr>
          <p:cNvPr id="16386" name="Picture 2" descr="naurzumskiy-zapovednik_3"/>
          <p:cNvPicPr>
            <a:picLocks noChangeAspect="1" noChangeArrowheads="1"/>
          </p:cNvPicPr>
          <p:nvPr/>
        </p:nvPicPr>
        <p:blipFill>
          <a:blip r:embed="rId3"/>
          <a:srcRect/>
          <a:stretch>
            <a:fillRect/>
          </a:stretch>
        </p:blipFill>
        <p:spPr bwMode="auto">
          <a:xfrm>
            <a:off x="357158" y="3857628"/>
            <a:ext cx="6215106" cy="242889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н.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428596" y="214290"/>
            <a:ext cx="6000792" cy="954107"/>
          </a:xfrm>
          <a:prstGeom prst="rect">
            <a:avLst/>
          </a:prstGeom>
        </p:spPr>
        <p:txBody>
          <a:bodyPr wrap="square">
            <a:prstTxWarp prst="textWave4">
              <a:avLst/>
            </a:prstTxWarp>
            <a:spAutoFit/>
          </a:bodyPr>
          <a:lstStyle/>
          <a:p>
            <a:pPr algn="ctr"/>
            <a:r>
              <a:rPr lang="ru-RU" sz="2800" i="1" dirty="0" err="1"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latin typeface="Times New Roman" pitchFamily="18" charset="0"/>
                <a:cs typeface="Times New Roman" pitchFamily="18" charset="0"/>
              </a:rPr>
              <a:t>Сулы</a:t>
            </a:r>
            <a:r>
              <a:rPr lang="ru-RU" sz="2800" i="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latin typeface="Times New Roman" pitchFamily="18" charset="0"/>
                <a:cs typeface="Times New Roman" pitchFamily="18" charset="0"/>
              </a:rPr>
              <a:t> </a:t>
            </a:r>
            <a:r>
              <a:rPr lang="ru-RU" sz="2800" i="1" dirty="0" err="1"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latin typeface="Times New Roman" pitchFamily="18" charset="0"/>
                <a:cs typeface="Times New Roman" pitchFamily="18" charset="0"/>
              </a:rPr>
              <a:t>батпақты жерлерде</a:t>
            </a:r>
            <a:r>
              <a:rPr lang="ru-RU" sz="2800" i="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latin typeface="Times New Roman" pitchFamily="18" charset="0"/>
                <a:cs typeface="Times New Roman" pitchFamily="18" charset="0"/>
              </a:rPr>
              <a:t> </a:t>
            </a:r>
            <a:r>
              <a:rPr lang="ru-RU" sz="2800" i="1" dirty="0" err="1"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latin typeface="Times New Roman" pitchFamily="18" charset="0"/>
                <a:cs typeface="Times New Roman" pitchFamily="18" charset="0"/>
              </a:rPr>
              <a:t>мекендейтін</a:t>
            </a:r>
            <a:r>
              <a:rPr lang="ru-RU" sz="2800" i="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latin typeface="Times New Roman" pitchFamily="18" charset="0"/>
                <a:cs typeface="Times New Roman" pitchFamily="18" charset="0"/>
              </a:rPr>
              <a:t> </a:t>
            </a:r>
            <a:r>
              <a:rPr lang="ru-RU" sz="2800" i="1" dirty="0" err="1"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latin typeface="Times New Roman" pitchFamily="18" charset="0"/>
                <a:cs typeface="Times New Roman" pitchFamily="18" charset="0"/>
              </a:rPr>
              <a:t>құстар фаунасы</a:t>
            </a:r>
            <a:endParaRPr lang="ru-RU" sz="2800" dirty="0">
              <a:effectLst>
                <a:outerShdw blurRad="25500" dist="23000" dir="7020000" algn="tl">
                  <a:srgbClr val="000000">
                    <a:alpha val="50000"/>
                  </a:srgbClr>
                </a:outerShdw>
                <a:reflection blurRad="6350" stA="55000" endA="300" endPos="45500" dir="5400000" sy="-100000" algn="bl" rotWithShape="0"/>
              </a:effectLst>
            </a:endParaRPr>
          </a:p>
        </p:txBody>
      </p:sp>
      <p:sp>
        <p:nvSpPr>
          <p:cNvPr id="4" name="Прямоугольник 3"/>
          <p:cNvSpPr/>
          <p:nvPr/>
        </p:nvSpPr>
        <p:spPr>
          <a:xfrm>
            <a:off x="214282" y="1357298"/>
            <a:ext cx="7000924" cy="646331"/>
          </a:xfrm>
          <a:prstGeom prst="rect">
            <a:avLst/>
          </a:prstGeom>
        </p:spPr>
        <p:txBody>
          <a:bodyPr wrap="square">
            <a:spAutoFit/>
          </a:bodyPr>
          <a:lstStyle/>
          <a:p>
            <a:pPr>
              <a:buFont typeface="Arial" pitchFamily="34" charset="0"/>
              <a:buChar char="•"/>
            </a:pPr>
            <a:r>
              <a:rPr lang="kk-KZ" b="1" dirty="0" smtClean="0">
                <a:solidFill>
                  <a:srgbClr val="002060"/>
                </a:solidFill>
                <a:latin typeface="Times New Roman" pitchFamily="18" charset="0"/>
                <a:cs typeface="Times New Roman" pitchFamily="18" charset="0"/>
              </a:rPr>
              <a:t>Қасқалдақ</a:t>
            </a:r>
            <a:r>
              <a:rPr lang="kk-KZ" dirty="0" smtClean="0">
                <a:solidFill>
                  <a:srgbClr val="002060"/>
                </a:solidFill>
                <a:latin typeface="Times New Roman" pitchFamily="18" charset="0"/>
                <a:cs typeface="Times New Roman" pitchFamily="18" charset="0"/>
              </a:rPr>
              <a:t> (</a:t>
            </a:r>
            <a:r>
              <a:rPr lang="kk-KZ" dirty="0" smtClean="0">
                <a:solidFill>
                  <a:srgbClr val="002060"/>
                </a:solidFill>
                <a:latin typeface="Times New Roman" pitchFamily="18" charset="0"/>
                <a:cs typeface="Times New Roman" pitchFamily="18" charset="0"/>
                <a:hlinkClick r:id="rId3" tooltip="Латын тілі"/>
              </a:rPr>
              <a:t>лат.</a:t>
            </a:r>
            <a:r>
              <a:rPr lang="kk-KZ" dirty="0" smtClean="0">
                <a:solidFill>
                  <a:srgbClr val="002060"/>
                </a:solidFill>
                <a:latin typeface="Times New Roman" pitchFamily="18" charset="0"/>
                <a:cs typeface="Times New Roman" pitchFamily="18" charset="0"/>
              </a:rPr>
              <a:t> </a:t>
            </a:r>
            <a:r>
              <a:rPr lang="la-Latn" dirty="0" smtClean="0">
                <a:solidFill>
                  <a:srgbClr val="002060"/>
                </a:solidFill>
                <a:latin typeface="Times New Roman" pitchFamily="18" charset="0"/>
                <a:cs typeface="Times New Roman" pitchFamily="18" charset="0"/>
              </a:rPr>
              <a:t>Fulica atra</a:t>
            </a:r>
            <a:r>
              <a:rPr lang="kk-KZ" dirty="0" smtClean="0">
                <a:solidFill>
                  <a:srgbClr val="002060"/>
                </a:solidFill>
                <a:latin typeface="Times New Roman" pitchFamily="18" charset="0"/>
                <a:cs typeface="Times New Roman" pitchFamily="18" charset="0"/>
              </a:rPr>
              <a:t>) - </a:t>
            </a:r>
            <a:r>
              <a:rPr lang="kk-KZ" dirty="0" smtClean="0">
                <a:solidFill>
                  <a:srgbClr val="002060"/>
                </a:solidFill>
                <a:latin typeface="Times New Roman" pitchFamily="18" charset="0"/>
                <a:cs typeface="Times New Roman" pitchFamily="18" charset="0"/>
                <a:hlinkClick r:id="rId4" tooltip="Тырнатәрізділер (мұндай бет жоқ)"/>
              </a:rPr>
              <a:t>тырнатәрізділер</a:t>
            </a:r>
            <a:r>
              <a:rPr lang="kk-KZ" dirty="0" smtClean="0">
                <a:solidFill>
                  <a:srgbClr val="002060"/>
                </a:solidFill>
                <a:latin typeface="Times New Roman" pitchFamily="18" charset="0"/>
                <a:cs typeface="Times New Roman" pitchFamily="18" charset="0"/>
              </a:rPr>
              <a:t> отрядының </a:t>
            </a:r>
            <a:r>
              <a:rPr lang="kk-KZ" dirty="0" smtClean="0">
                <a:solidFill>
                  <a:srgbClr val="002060"/>
                </a:solidFill>
                <a:latin typeface="Times New Roman" pitchFamily="18" charset="0"/>
                <a:cs typeface="Times New Roman" pitchFamily="18" charset="0"/>
                <a:hlinkClick r:id="rId5" tooltip="Сутартар"/>
              </a:rPr>
              <a:t>сутартарлар</a:t>
            </a:r>
            <a:r>
              <a:rPr lang="kk-KZ" dirty="0" smtClean="0">
                <a:solidFill>
                  <a:srgbClr val="002060"/>
                </a:solidFill>
                <a:latin typeface="Times New Roman" pitchFamily="18" charset="0"/>
                <a:cs typeface="Times New Roman" pitchFamily="18" charset="0"/>
              </a:rPr>
              <a:t> </a:t>
            </a:r>
            <a:r>
              <a:rPr lang="kk-KZ" dirty="0" smtClean="0">
                <a:solidFill>
                  <a:srgbClr val="002060"/>
                </a:solidFill>
                <a:latin typeface="Times New Roman" pitchFamily="18" charset="0"/>
                <a:cs typeface="Times New Roman" pitchFamily="18" charset="0"/>
                <a:hlinkClick r:id="rId6" tooltip="Тұқымдас"/>
              </a:rPr>
              <a:t>тұқымдасына</a:t>
            </a:r>
            <a:r>
              <a:rPr lang="kk-KZ" dirty="0" smtClean="0">
                <a:solidFill>
                  <a:srgbClr val="002060"/>
                </a:solidFill>
                <a:latin typeface="Times New Roman" pitchFamily="18" charset="0"/>
                <a:cs typeface="Times New Roman" pitchFamily="18" charset="0"/>
              </a:rPr>
              <a:t> жататын </a:t>
            </a:r>
            <a:r>
              <a:rPr lang="kk-KZ" dirty="0" smtClean="0">
                <a:solidFill>
                  <a:srgbClr val="002060"/>
                </a:solidFill>
                <a:latin typeface="Times New Roman" pitchFamily="18" charset="0"/>
                <a:cs typeface="Times New Roman" pitchFamily="18" charset="0"/>
                <a:hlinkClick r:id="rId7" tooltip="Құс"/>
              </a:rPr>
              <a:t>құс</a:t>
            </a:r>
            <a:endParaRPr lang="ru-RU" dirty="0">
              <a:solidFill>
                <a:srgbClr val="002060"/>
              </a:solidFill>
              <a:latin typeface="Times New Roman" pitchFamily="18" charset="0"/>
              <a:cs typeface="Times New Roman" pitchFamily="18" charset="0"/>
            </a:endParaRPr>
          </a:p>
        </p:txBody>
      </p:sp>
      <p:pic>
        <p:nvPicPr>
          <p:cNvPr id="5" name="Рисунок 4" descr="1.jpg"/>
          <p:cNvPicPr/>
          <p:nvPr/>
        </p:nvPicPr>
        <p:blipFill>
          <a:blip r:embed="rId8"/>
          <a:stretch>
            <a:fillRect/>
          </a:stretch>
        </p:blipFill>
        <p:spPr>
          <a:xfrm>
            <a:off x="357158" y="1785926"/>
            <a:ext cx="1785950" cy="21431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Прямоугольник 5"/>
          <p:cNvSpPr/>
          <p:nvPr/>
        </p:nvSpPr>
        <p:spPr>
          <a:xfrm>
            <a:off x="2286000" y="2071678"/>
            <a:ext cx="4572000" cy="1754326"/>
          </a:xfrm>
          <a:prstGeom prst="rect">
            <a:avLst/>
          </a:prstGeom>
          <a:ln>
            <a:noFill/>
          </a:ln>
        </p:spPr>
        <p:txBody>
          <a:bodyPr wrap="square">
            <a:spAutoFit/>
          </a:bodyPr>
          <a:lstStyle/>
          <a:p>
            <a:pPr algn="just"/>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rPr>
              <a:t>Дене тұрқы 40 см-дей. Басқа </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hlinkClick r:id="rId9" tooltip="Құстар"/>
              </a:rPr>
              <a:t>құстардан</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rPr>
              <a:t> ерекшелігі - маңдайында ақ тері қатпары болады (аталуы       осыдан). Аяғы қысқа, башайларында </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hlinkClick r:id="rId10" tooltip="Жапырақ"/>
              </a:rPr>
              <a:t>жапырақ</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rPr>
              <a:t> тәрізді тері қатпарлары бар. </a:t>
            </a:r>
            <a:endParaRPr lang="ru-RU" i="1" dirty="0">
              <a:solidFill>
                <a:srgbClr val="002060"/>
              </a:solidFill>
              <a:effectLst>
                <a:glow rad="63500">
                  <a:schemeClr val="accent5">
                    <a:satMod val="175000"/>
                    <a:alpha val="40000"/>
                  </a:schemeClr>
                </a:glow>
              </a:effectLst>
              <a:latin typeface="Times New Roman" pitchFamily="18" charset="0"/>
              <a:cs typeface="Times New Roman" pitchFamily="18" charset="0"/>
            </a:endParaRPr>
          </a:p>
        </p:txBody>
      </p:sp>
      <p:sp>
        <p:nvSpPr>
          <p:cNvPr id="7" name="Прямоугольник 6"/>
          <p:cNvSpPr/>
          <p:nvPr/>
        </p:nvSpPr>
        <p:spPr>
          <a:xfrm>
            <a:off x="214282" y="3714752"/>
            <a:ext cx="6643718" cy="923330"/>
          </a:xfrm>
          <a:prstGeom prst="rect">
            <a:avLst/>
          </a:prstGeom>
        </p:spPr>
        <p:txBody>
          <a:bodyPr wrap="square">
            <a:spAutoFit/>
          </a:bodyPr>
          <a:lstStyle/>
          <a:p>
            <a:pPr algn="just"/>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hlinkClick r:id="rId11" tooltip="Қанат"/>
              </a:rPr>
              <a:t>Қанаттары</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rPr>
              <a:t> қысқа (19-23 см), ұшқанда </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hlinkClick r:id="rId12" tooltip="Су"/>
              </a:rPr>
              <a:t>суды</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rPr>
              <a:t> қанаттарымен сабалап ауыр көтеріледі, ұзаққа ұша алмайды. Жақсы жүзеді, </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hlinkClick r:id="rId13" tooltip="Құрлық"/>
              </a:rPr>
              <a:t>құрлыққа</a:t>
            </a:r>
            <a:r>
              <a:rPr lang="kk-KZ" i="1" dirty="0" smtClean="0">
                <a:solidFill>
                  <a:srgbClr val="002060"/>
                </a:solidFill>
                <a:effectLst>
                  <a:glow rad="63500">
                    <a:schemeClr val="accent5">
                      <a:satMod val="175000"/>
                      <a:alpha val="40000"/>
                    </a:schemeClr>
                  </a:glow>
                </a:effectLst>
                <a:latin typeface="Times New Roman" pitchFamily="18" charset="0"/>
                <a:cs typeface="Times New Roman" pitchFamily="18" charset="0"/>
              </a:rPr>
              <a:t> көп шықпайды, өте сирек сүңгиді</a:t>
            </a:r>
            <a:endParaRPr lang="ru-RU" dirty="0"/>
          </a:p>
        </p:txBody>
      </p:sp>
      <p:sp>
        <p:nvSpPr>
          <p:cNvPr id="8" name="Прямоугольник 7"/>
          <p:cNvSpPr/>
          <p:nvPr/>
        </p:nvSpPr>
        <p:spPr>
          <a:xfrm>
            <a:off x="285720" y="4572008"/>
            <a:ext cx="6357982" cy="1477328"/>
          </a:xfrm>
          <a:prstGeom prst="rect">
            <a:avLst/>
          </a:prstGeom>
        </p:spPr>
        <p:txBody>
          <a:bodyPr wrap="square">
            <a:spAutoFit/>
          </a:bodyPr>
          <a:lstStyle/>
          <a:p>
            <a:pPr algn="just"/>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Қорегі </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әр түрлі </a:t>
            </a:r>
            <a:r>
              <a:rPr lang="ru-RU" i="1" dirty="0" err="1" smtClean="0">
                <a:solidFill>
                  <a:srgbClr val="002060"/>
                </a:solidFill>
                <a:latin typeface="Times New Roman" pitchFamily="18" charset="0"/>
                <a:cs typeface="Times New Roman" pitchFamily="18" charset="0"/>
                <a:hlinkClick r:id="rId14" tooltip="Омыртқасыздар"/>
              </a:rPr>
              <a:t>омыртқасыздар</a:t>
            </a:r>
            <a:r>
              <a:rPr lang="ru-RU" i="1" dirty="0" err="1" smtClean="0">
                <a:solidFill>
                  <a:srgbClr val="002060"/>
                </a:solidFill>
                <a:latin typeface="Times New Roman" pitchFamily="18" charset="0"/>
                <a:cs typeface="Times New Roman" pitchFamily="18" charset="0"/>
              </a:rPr>
              <a:t> </a:t>
            </a:r>
            <a:r>
              <a:rPr lang="ru-RU" i="1" dirty="0" smtClean="0">
                <a:solidFill>
                  <a:srgbClr val="002060"/>
                </a:solidFill>
                <a:latin typeface="Times New Roman" pitchFamily="18" charset="0"/>
                <a:cs typeface="Times New Roman" pitchFamily="18" charset="0"/>
              </a:rPr>
              <a:t>(су </a:t>
            </a:r>
            <a:r>
              <a:rPr lang="ru-RU" i="1" dirty="0" err="1" smtClean="0">
                <a:solidFill>
                  <a:srgbClr val="002060"/>
                </a:solidFill>
                <a:latin typeface="Times New Roman" pitchFamily="18" charset="0"/>
                <a:cs typeface="Times New Roman" pitchFamily="18" charset="0"/>
                <a:hlinkClick r:id="rId15" tooltip="Жәндіктер"/>
              </a:rPr>
              <a:t>жәндіктері</a:t>
            </a:r>
            <a:r>
              <a:rPr lang="ru-RU" i="1" dirty="0" smtClean="0">
                <a:solidFill>
                  <a:srgbClr val="002060"/>
                </a:solidFill>
                <a:latin typeface="Times New Roman" pitchFamily="18" charset="0"/>
                <a:cs typeface="Times New Roman" pitchFamily="18" charset="0"/>
              </a:rPr>
              <a:t> мен </a:t>
            </a:r>
            <a:r>
              <a:rPr lang="ru-RU" i="1" dirty="0" err="1" smtClean="0">
                <a:solidFill>
                  <a:srgbClr val="002060"/>
                </a:solidFill>
                <a:latin typeface="Times New Roman" pitchFamily="18" charset="0"/>
                <a:cs typeface="Times New Roman" pitchFamily="18" charset="0"/>
              </a:rPr>
              <a:t>олардың</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6" tooltip="Дернәсіл"/>
              </a:rPr>
              <a:t>дернәсілдері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7" tooltip="Моллюскілер"/>
              </a:rPr>
              <a:t>моллюскілер</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мен</a:t>
            </a:r>
            <a:r>
              <a:rPr lang="ru-RU" i="1" dirty="0" smtClean="0">
                <a:solidFill>
                  <a:srgbClr val="002060"/>
                </a:solidFill>
                <a:latin typeface="Times New Roman" pitchFamily="18" charset="0"/>
                <a:cs typeface="Times New Roman" pitchFamily="18" charset="0"/>
              </a:rPr>
              <a:t> су </a:t>
            </a:r>
            <a:r>
              <a:rPr lang="ru-RU" i="1" dirty="0" err="1" smtClean="0">
                <a:solidFill>
                  <a:srgbClr val="002060"/>
                </a:solidFill>
                <a:latin typeface="Times New Roman" pitchFamily="18" charset="0"/>
                <a:cs typeface="Times New Roman" pitchFamily="18" charset="0"/>
                <a:hlinkClick r:id="rId18" tooltip="Өсімдіктер"/>
              </a:rPr>
              <a:t>өсімдіктерінің</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жапырақтары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жасыл</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сабақтары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9"/>
              </a:rPr>
              <a:t>тұқымдары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кейде</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майда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20" tooltip="Шабақ"/>
              </a:rPr>
              <a:t>шабақтарды</a:t>
            </a:r>
            <a:r>
              <a:rPr lang="ru-RU" i="1" dirty="0" smtClean="0">
                <a:solidFill>
                  <a:srgbClr val="002060"/>
                </a:solidFill>
                <a:latin typeface="Times New Roman" pitchFamily="18" charset="0"/>
                <a:cs typeface="Times New Roman" pitchFamily="18" charset="0"/>
              </a:rPr>
              <a:t> да </a:t>
            </a:r>
            <a:r>
              <a:rPr lang="ru-RU" i="1" dirty="0" err="1" smtClean="0">
                <a:solidFill>
                  <a:srgbClr val="002060"/>
                </a:solidFill>
                <a:latin typeface="Times New Roman" pitchFamily="18" charset="0"/>
                <a:cs typeface="Times New Roman" pitchFamily="18" charset="0"/>
              </a:rPr>
              <a:t>ұстайды</a:t>
            </a:r>
            <a:r>
              <a:rPr lang="ru-RU" i="1" dirty="0" smtClean="0">
                <a:solidFill>
                  <a:srgbClr val="002060"/>
                </a:solidFill>
                <a:latin typeface="Times New Roman" pitchFamily="18" charset="0"/>
                <a:cs typeface="Times New Roman" pitchFamily="18" charset="0"/>
              </a:rPr>
              <a:t>.</a:t>
            </a:r>
            <a:endParaRPr lang="ru-RU"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н.jpg"/>
          <p:cNvPicPr>
            <a:picLocks noChangeAspect="1"/>
          </p:cNvPicPr>
          <p:nvPr/>
        </p:nvPicPr>
        <p:blipFill>
          <a:blip r:embed="rId2"/>
          <a:stretch>
            <a:fillRect/>
          </a:stretch>
        </p:blipFill>
        <p:spPr>
          <a:xfrm>
            <a:off x="0" y="0"/>
            <a:ext cx="9144000" cy="6858000"/>
          </a:xfrm>
          <a:prstGeom prst="rect">
            <a:avLst/>
          </a:prstGeom>
        </p:spPr>
      </p:pic>
      <p:pic>
        <p:nvPicPr>
          <p:cNvPr id="17410" name="Picture 2" descr="Ifhb - 0016"/>
          <p:cNvPicPr>
            <a:picLocks noChangeAspect="1" noChangeArrowheads="1"/>
          </p:cNvPicPr>
          <p:nvPr/>
        </p:nvPicPr>
        <p:blipFill>
          <a:blip r:embed="rId3" cstate="print"/>
          <a:srcRect l="2463" t="999" r="2686" b="55084"/>
          <a:stretch>
            <a:fillRect/>
          </a:stretch>
        </p:blipFill>
        <p:spPr bwMode="auto">
          <a:xfrm>
            <a:off x="357158" y="642918"/>
            <a:ext cx="2357454" cy="19002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7411" name="Rectangle 3"/>
          <p:cNvSpPr>
            <a:spLocks noChangeArrowheads="1"/>
          </p:cNvSpPr>
          <p:nvPr/>
        </p:nvSpPr>
        <p:spPr bwMode="auto">
          <a:xfrm>
            <a:off x="214282" y="214290"/>
            <a:ext cx="58579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kk-KZ"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Бұйра бірқазан</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(Pelecanus crispus) - аз санды, шектеулі жерлерге ұя салатын түр.</a:t>
            </a:r>
            <a:endParaRPr kumimoji="0" lang="kk-KZ"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5" name="Прямоугольник 4"/>
          <p:cNvSpPr/>
          <p:nvPr/>
        </p:nvSpPr>
        <p:spPr>
          <a:xfrm>
            <a:off x="2857488" y="928670"/>
            <a:ext cx="4000512" cy="1477328"/>
          </a:xfrm>
          <a:prstGeom prst="rect">
            <a:avLst/>
          </a:prstGeom>
        </p:spPr>
        <p:txBody>
          <a:bodyPr wrap="square">
            <a:spAutoFit/>
          </a:bodyPr>
          <a:lstStyle/>
          <a:p>
            <a:pPr algn="just"/>
            <a:r>
              <a:rPr lang="kk-KZ" i="1" dirty="0" smtClean="0">
                <a:solidFill>
                  <a:srgbClr val="002060"/>
                </a:solidFill>
                <a:latin typeface="Times New Roman" pitchFamily="18" charset="0"/>
                <a:cs typeface="Times New Roman" pitchFamily="18" charset="0"/>
                <a:hlinkClick r:id="rId4" tooltip="ХТҚО"/>
              </a:rPr>
              <a:t>ХТҚО</a:t>
            </a:r>
            <a:r>
              <a:rPr lang="kk-KZ" i="1" dirty="0" smtClean="0">
                <a:solidFill>
                  <a:srgbClr val="002060"/>
                </a:solidFill>
                <a:latin typeface="Times New Roman" pitchFamily="18" charset="0"/>
                <a:cs typeface="Times New Roman" pitchFamily="18" charset="0"/>
              </a:rPr>
              <a:t>-ның Қызыл кітабына енгізілген. </a:t>
            </a:r>
            <a:r>
              <a:rPr lang="kk-KZ" i="1" dirty="0" smtClean="0">
                <a:solidFill>
                  <a:srgbClr val="002060"/>
                </a:solidFill>
                <a:latin typeface="Times New Roman" pitchFamily="18" charset="0"/>
                <a:cs typeface="Times New Roman" pitchFamily="18" charset="0"/>
                <a:hlinkClick r:id="rId5" tooltip="Евразия (мұндай бет жоқ)"/>
              </a:rPr>
              <a:t>Евразияның</a:t>
            </a:r>
            <a:r>
              <a:rPr lang="kk-KZ" i="1" dirty="0" smtClean="0">
                <a:solidFill>
                  <a:srgbClr val="002060"/>
                </a:solidFill>
                <a:latin typeface="Times New Roman" pitchFamily="18" charset="0"/>
                <a:cs typeface="Times New Roman" pitchFamily="18" charset="0"/>
              </a:rPr>
              <a:t> оңтүстік бөлігіндегі көлемді суларды мекендейді. </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Республикамызда</a:t>
            </a:r>
            <a:r>
              <a:rPr lang="ru-RU" i="1" dirty="0" smtClean="0">
                <a:solidFill>
                  <a:srgbClr val="002060"/>
                </a:solidFill>
                <a:latin typeface="Times New Roman" pitchFamily="18" charset="0"/>
                <a:cs typeface="Times New Roman" pitchFamily="18" charset="0"/>
              </a:rPr>
              <a:t>  4 </a:t>
            </a:r>
            <a:r>
              <a:rPr lang="ru-RU" i="1" dirty="0" err="1" smtClean="0">
                <a:solidFill>
                  <a:srgbClr val="002060"/>
                </a:solidFill>
                <a:latin typeface="Times New Roman" pitchFamily="18" charset="0"/>
                <a:cs typeface="Times New Roman" pitchFamily="18" charset="0"/>
              </a:rPr>
              <a:t>мыңдайы ғана ұялайды</a:t>
            </a:r>
            <a:r>
              <a:rPr lang="ru-RU" i="1" dirty="0" smtClean="0">
                <a:solidFill>
                  <a:srgbClr val="002060"/>
                </a:solidFill>
                <a:latin typeface="Times New Roman" pitchFamily="18" charset="0"/>
                <a:cs typeface="Times New Roman" pitchFamily="18" charset="0"/>
              </a:rPr>
              <a:t>. </a:t>
            </a:r>
            <a:endParaRPr lang="ru-RU" i="1" dirty="0">
              <a:solidFill>
                <a:srgbClr val="002060"/>
              </a:solidFill>
              <a:latin typeface="Times New Roman" pitchFamily="18" charset="0"/>
              <a:cs typeface="Times New Roman" pitchFamily="18" charset="0"/>
            </a:endParaRPr>
          </a:p>
        </p:txBody>
      </p:sp>
      <p:sp>
        <p:nvSpPr>
          <p:cNvPr id="6" name="Прямоугольник 5"/>
          <p:cNvSpPr/>
          <p:nvPr/>
        </p:nvSpPr>
        <p:spPr>
          <a:xfrm>
            <a:off x="285720" y="2357431"/>
            <a:ext cx="6572280" cy="646331"/>
          </a:xfrm>
          <a:prstGeom prst="rect">
            <a:avLst/>
          </a:prstGeom>
        </p:spPr>
        <p:txBody>
          <a:bodyPr wrap="square">
            <a:spAutoFit/>
          </a:bodyPr>
          <a:lstStyle/>
          <a:p>
            <a:pPr algn="just"/>
            <a:r>
              <a:rPr lang="ru-RU" i="1" dirty="0" err="1" smtClean="0">
                <a:solidFill>
                  <a:srgbClr val="002060"/>
                </a:solidFill>
                <a:latin typeface="Times New Roman" pitchFamily="18" charset="0"/>
                <a:cs typeface="Times New Roman" pitchFamily="18" charset="0"/>
              </a:rPr>
              <a:t>Санының азаюына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негізгі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себептер-заңсыз аулаушылық, </a:t>
            </a:r>
            <a:r>
              <a:rPr lang="ru-RU" i="1" dirty="0" err="1" smtClean="0">
                <a:solidFill>
                  <a:srgbClr val="002060"/>
                </a:solidFill>
                <a:latin typeface="Times New Roman" pitchFamily="18" charset="0"/>
                <a:cs typeface="Times New Roman" pitchFamily="18" charset="0"/>
                <a:hlinkClick r:id="rId6" tooltip="Өрт"/>
              </a:rPr>
              <a:t>өрт</a:t>
            </a:r>
            <a:r>
              <a:rPr lang="ru-RU" i="1" dirty="0" err="1" smtClean="0">
                <a:solidFill>
                  <a:srgbClr val="002060"/>
                </a:solidFill>
                <a:latin typeface="Times New Roman" pitchFamily="18" charset="0"/>
                <a:cs typeface="Times New Roman" pitchFamily="18" charset="0"/>
              </a:rPr>
              <a:t>, ұя </a:t>
            </a:r>
            <a:r>
              <a:rPr lang="ru-RU" i="1" dirty="0" smtClean="0">
                <a:solidFill>
                  <a:srgbClr val="002060"/>
                </a:solidFill>
                <a:latin typeface="Times New Roman" pitchFamily="18" charset="0"/>
                <a:cs typeface="Times New Roman" pitchFamily="18" charset="0"/>
              </a:rPr>
              <a:t>басу </a:t>
            </a:r>
            <a:r>
              <a:rPr lang="ru-RU" i="1" dirty="0" err="1" smtClean="0">
                <a:solidFill>
                  <a:srgbClr val="002060"/>
                </a:solidFill>
                <a:latin typeface="Times New Roman" pitchFamily="18" charset="0"/>
                <a:cs typeface="Times New Roman" pitchFamily="18" charset="0"/>
              </a:rPr>
              <a:t>кезінде</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мазалау</a:t>
            </a:r>
            <a:r>
              <a:rPr lang="ru-RU" i="1" dirty="0" smtClean="0">
                <a:solidFill>
                  <a:srgbClr val="002060"/>
                </a:solidFill>
                <a:latin typeface="Times New Roman" pitchFamily="18" charset="0"/>
                <a:cs typeface="Times New Roman" pitchFamily="18" charset="0"/>
              </a:rPr>
              <a:t>.</a:t>
            </a:r>
            <a:endParaRPr lang="ru-RU" dirty="0"/>
          </a:p>
        </p:txBody>
      </p:sp>
      <p:sp>
        <p:nvSpPr>
          <p:cNvPr id="7" name="Прямоугольник 6"/>
          <p:cNvSpPr/>
          <p:nvPr/>
        </p:nvSpPr>
        <p:spPr>
          <a:xfrm>
            <a:off x="285720" y="2857496"/>
            <a:ext cx="6572280" cy="1477328"/>
          </a:xfrm>
          <a:prstGeom prst="rect">
            <a:avLst/>
          </a:prstGeom>
        </p:spPr>
        <p:txBody>
          <a:bodyPr wrap="square">
            <a:spAutoFit/>
          </a:bodyPr>
          <a:lstStyle/>
          <a:p>
            <a:r>
              <a:rPr lang="ru-RU" i="1" dirty="0" err="1" smtClean="0">
                <a:solidFill>
                  <a:srgbClr val="002060"/>
                </a:solidFill>
                <a:latin typeface="Times New Roman" pitchFamily="18" charset="0"/>
                <a:cs typeface="Times New Roman" pitchFamily="18" charset="0"/>
              </a:rPr>
              <a:t>Бірқазандар топтанып,көп жағдайда басқа </a:t>
            </a:r>
            <a:r>
              <a:rPr lang="ru-RU" i="1" dirty="0" smtClean="0">
                <a:solidFill>
                  <a:srgbClr val="002060"/>
                </a:solidFill>
                <a:latin typeface="Times New Roman" pitchFamily="18" charset="0"/>
                <a:cs typeface="Times New Roman" pitchFamily="18" charset="0"/>
              </a:rPr>
              <a:t>су </a:t>
            </a:r>
            <a:r>
              <a:rPr lang="ru-RU" i="1" dirty="0" err="1" smtClean="0">
                <a:solidFill>
                  <a:srgbClr val="002060"/>
                </a:solidFill>
                <a:latin typeface="Times New Roman" pitchFamily="18" charset="0"/>
                <a:cs typeface="Times New Roman" pitchFamily="18" charset="0"/>
              </a:rPr>
              <a:t>маңы құстарыменұялайды және </a:t>
            </a:r>
            <a:r>
              <a:rPr lang="ru-RU" i="1" dirty="0" smtClean="0">
                <a:solidFill>
                  <a:srgbClr val="002060"/>
                </a:solidFill>
                <a:latin typeface="Times New Roman" pitchFamily="18" charset="0"/>
                <a:cs typeface="Times New Roman" pitchFamily="18" charset="0"/>
              </a:rPr>
              <a:t>мекендейді.</a:t>
            </a:r>
            <a:r>
              <a:rPr lang="ru-RU" i="1" dirty="0" err="1" smtClean="0">
                <a:solidFill>
                  <a:srgbClr val="002060"/>
                </a:solidFill>
                <a:latin typeface="Times New Roman" pitchFamily="18" charset="0"/>
                <a:cs typeface="Times New Roman" pitchFamily="18" charset="0"/>
              </a:rPr>
              <a:t>Көбінесе </a:t>
            </a:r>
            <a:r>
              <a:rPr lang="ru-RU" i="1" dirty="0" smtClean="0">
                <a:solidFill>
                  <a:srgbClr val="002060"/>
                </a:solidFill>
                <a:latin typeface="Times New Roman" pitchFamily="18" charset="0"/>
                <a:cs typeface="Times New Roman" pitchFamily="18" charset="0"/>
              </a:rPr>
              <a:t>2-4 </a:t>
            </a:r>
            <a:r>
              <a:rPr lang="ru-RU" i="1" dirty="0" err="1" smtClean="0">
                <a:solidFill>
                  <a:srgbClr val="002060"/>
                </a:solidFill>
                <a:latin typeface="Times New Roman" pitchFamily="18" charset="0"/>
                <a:cs typeface="Times New Roman" pitchFamily="18" charset="0"/>
              </a:rPr>
              <a:t>жұмыртқа </a:t>
            </a:r>
            <a:r>
              <a:rPr lang="ru-RU" i="1" dirty="0" smtClean="0">
                <a:solidFill>
                  <a:srgbClr val="002060"/>
                </a:solidFill>
                <a:latin typeface="Times New Roman" pitchFamily="18" charset="0"/>
                <a:cs typeface="Times New Roman" pitchFamily="18" charset="0"/>
              </a:rPr>
              <a:t>салады.</a:t>
            </a:r>
            <a:r>
              <a:rPr lang="ru-RU" i="1" dirty="0" err="1" smtClean="0">
                <a:solidFill>
                  <a:srgbClr val="002060"/>
                </a:solidFill>
                <a:latin typeface="Times New Roman" pitchFamily="18" charset="0"/>
                <a:cs typeface="Times New Roman" pitchFamily="18" charset="0"/>
              </a:rPr>
              <a:t>Бұл түр өте сирек</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кездеседі.Жыл</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құсы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7" tooltip="Қызғылт бірқазан"/>
              </a:rPr>
              <a:t>Қызғылт бірқазан</a:t>
            </a:r>
            <a:r>
              <a:rPr lang="ru-RU" i="1" dirty="0" err="1" smtClean="0">
                <a:solidFill>
                  <a:srgbClr val="002060"/>
                </a:solidFill>
                <a:latin typeface="Times New Roman" pitchFamily="18" charset="0"/>
                <a:cs typeface="Times New Roman" pitchFamily="18" charset="0"/>
              </a:rPr>
              <a:t> және </a:t>
            </a:r>
            <a:r>
              <a:rPr lang="ru-RU" i="1" dirty="0" err="1" smtClean="0">
                <a:solidFill>
                  <a:srgbClr val="002060"/>
                </a:solidFill>
                <a:latin typeface="Times New Roman" pitchFamily="18" charset="0"/>
                <a:cs typeface="Times New Roman" pitchFamily="18" charset="0"/>
                <a:hlinkClick r:id="rId8" tooltip="Үлкен суқұзғын"/>
              </a:rPr>
              <a:t>үлкен суқұзғынымен</a:t>
            </a:r>
            <a:r>
              <a:rPr lang="ru-RU" i="1" dirty="0" err="1" smtClean="0">
                <a:solidFill>
                  <a:srgbClr val="002060"/>
                </a:solidFill>
                <a:latin typeface="Times New Roman" pitchFamily="18" charset="0"/>
                <a:cs typeface="Times New Roman" pitchFamily="18" charset="0"/>
              </a:rPr>
              <a:t> аралас</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шоғырларда, сол</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сияқты жеке</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шоғырлар құрып, әрі жұп болып</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ұялай береді</a:t>
            </a:r>
            <a:r>
              <a:rPr lang="ru-RU" i="1" dirty="0" smtClean="0">
                <a:solidFill>
                  <a:srgbClr val="002060"/>
                </a:solidFill>
                <a:latin typeface="Times New Roman" pitchFamily="18" charset="0"/>
                <a:cs typeface="Times New Roman" pitchFamily="18" charset="0"/>
              </a:rPr>
              <a:t>. </a:t>
            </a:r>
            <a:endParaRPr lang="ru-RU" i="1" dirty="0">
              <a:solidFill>
                <a:srgbClr val="002060"/>
              </a:solidFill>
              <a:latin typeface="Times New Roman" pitchFamily="18" charset="0"/>
              <a:cs typeface="Times New Roman" pitchFamily="18" charset="0"/>
            </a:endParaRPr>
          </a:p>
        </p:txBody>
      </p:sp>
      <p:sp>
        <p:nvSpPr>
          <p:cNvPr id="8" name="Прямоугольник 7"/>
          <p:cNvSpPr/>
          <p:nvPr/>
        </p:nvSpPr>
        <p:spPr>
          <a:xfrm>
            <a:off x="285720" y="4214817"/>
            <a:ext cx="6500858" cy="2308324"/>
          </a:xfrm>
          <a:prstGeom prst="rect">
            <a:avLst/>
          </a:prstGeom>
        </p:spPr>
        <p:txBody>
          <a:bodyPr wrap="square">
            <a:spAutoFit/>
          </a:bodyPr>
          <a:lstStyle/>
          <a:p>
            <a:pPr algn="just"/>
            <a:r>
              <a:rPr lang="kk-KZ"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9" tooltip="Қазақстан"/>
              </a:rPr>
              <a:t>Қазақстанда</a:t>
            </a:r>
            <a:r>
              <a:rPr lang="ru-RU" i="1" dirty="0" err="1" smtClean="0">
                <a:solidFill>
                  <a:srgbClr val="002060"/>
                </a:solidFill>
                <a:latin typeface="Times New Roman" pitchFamily="18" charset="0"/>
                <a:cs typeface="Times New Roman" pitchFamily="18" charset="0"/>
              </a:rPr>
              <a:t> </a:t>
            </a:r>
            <a:r>
              <a:rPr lang="ru-RU" i="1" dirty="0" smtClean="0">
                <a:solidFill>
                  <a:srgbClr val="002060"/>
                </a:solidFill>
                <a:latin typeface="Times New Roman" pitchFamily="18" charset="0"/>
                <a:cs typeface="Times New Roman" pitchFamily="18" charset="0"/>
                <a:hlinkClick r:id="rId10" tooltip="Орал"/>
              </a:rPr>
              <a:t>Орал</a:t>
            </a:r>
            <a:r>
              <a:rPr lang="ru-RU" i="1" dirty="0" smtClean="0">
                <a:solidFill>
                  <a:srgbClr val="002060"/>
                </a:solidFill>
                <a:latin typeface="Times New Roman" pitchFamily="18" charset="0"/>
                <a:cs typeface="Times New Roman" pitchFamily="18" charset="0"/>
              </a:rPr>
              <a:t>(</a:t>
            </a:r>
            <a:r>
              <a:rPr lang="ru-RU" i="1" dirty="0" err="1" smtClean="0">
                <a:solidFill>
                  <a:srgbClr val="002060"/>
                </a:solidFill>
                <a:latin typeface="Times New Roman" pitchFamily="18" charset="0"/>
                <a:cs typeface="Times New Roman" pitchFamily="18" charset="0"/>
                <a:hlinkClick r:id="rId11" tooltip="Батыс Қазақстан"/>
              </a:rPr>
              <a:t>Батыс</a:t>
            </a:r>
            <a:r>
              <a:rPr lang="ru-RU" i="1" dirty="0" smtClean="0">
                <a:solidFill>
                  <a:srgbClr val="002060"/>
                </a:solidFill>
                <a:latin typeface="Times New Roman" pitchFamily="18" charset="0"/>
                <a:cs typeface="Times New Roman" pitchFamily="18" charset="0"/>
                <a:hlinkClick r:id="rId11" tooltip="Батыс Қазақстан"/>
              </a:rPr>
              <a:t> </a:t>
            </a:r>
            <a:r>
              <a:rPr lang="ru-RU" i="1" dirty="0" err="1" smtClean="0">
                <a:solidFill>
                  <a:srgbClr val="002060"/>
                </a:solidFill>
                <a:latin typeface="Times New Roman" pitchFamily="18" charset="0"/>
                <a:cs typeface="Times New Roman" pitchFamily="18" charset="0"/>
                <a:hlinkClick r:id="rId11" tooltip="Батыс Қазақстан"/>
              </a:rPr>
              <a:t>Қазақстан</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облысының суқоймаларында </a:t>
            </a:r>
            <a:r>
              <a:rPr lang="ru-RU" i="1" dirty="0" smtClean="0">
                <a:solidFill>
                  <a:srgbClr val="002060"/>
                </a:solidFill>
                <a:latin typeface="Times New Roman" pitchFamily="18" charset="0"/>
                <a:cs typeface="Times New Roman" pitchFamily="18" charset="0"/>
              </a:rPr>
              <a:t>(</a:t>
            </a:r>
            <a:r>
              <a:rPr lang="ru-RU" i="1" dirty="0" err="1" smtClean="0">
                <a:solidFill>
                  <a:srgbClr val="002060"/>
                </a:solidFill>
                <a:latin typeface="Times New Roman" pitchFamily="18" charset="0"/>
                <a:cs typeface="Times New Roman" pitchFamily="18" charset="0"/>
                <a:hlinkClick r:id="rId12" tooltip="Көшім (мұндай бет жоқ)"/>
              </a:rPr>
              <a:t>Көшім</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3" tooltip="Қамыс-Самар"/>
              </a:rPr>
              <a:t>Қамыс-Самар</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көлдері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4" tooltip="Каспий"/>
              </a:rPr>
              <a:t>Каспийдің</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солтүстік және солтүстік-шығыс жағалауларында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5" tooltip="Торғай ойысы (мұндай бет жоқ)"/>
              </a:rPr>
              <a:t>Торғай ойысында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6" tooltip="Науырызым қорығы (мұндай бет жоқ)"/>
              </a:rPr>
              <a:t>Науырызым</a:t>
            </a:r>
            <a:r>
              <a:rPr lang="ru-RU" i="1" dirty="0" smtClean="0">
                <a:solidFill>
                  <a:srgbClr val="002060"/>
                </a:solidFill>
                <a:latin typeface="Times New Roman" pitchFamily="18" charset="0"/>
                <a:cs typeface="Times New Roman" pitchFamily="18" charset="0"/>
                <a:hlinkClick r:id="rId16" tooltip="Науырызым қорығы (мұндай бет жоқ)"/>
              </a:rPr>
              <a:t> </a:t>
            </a:r>
            <a:r>
              <a:rPr lang="ru-RU" i="1" dirty="0" err="1" smtClean="0">
                <a:solidFill>
                  <a:srgbClr val="002060"/>
                </a:solidFill>
                <a:latin typeface="Times New Roman" pitchFamily="18" charset="0"/>
                <a:cs typeface="Times New Roman" pitchFamily="18" charset="0"/>
                <a:hlinkClick r:id="rId16" tooltip="Науырызым қорығы (мұндай бет жоқ)"/>
              </a:rPr>
              <a:t>қорығында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Теңіз-Қорғалжын ойпатында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7" tooltip="Шошқакөл"/>
              </a:rPr>
              <a:t>Шошқакөл</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көлдер жүйесінде </a:t>
            </a:r>
            <a:r>
              <a:rPr lang="ru-RU" i="1" dirty="0" smtClean="0">
                <a:solidFill>
                  <a:srgbClr val="002060"/>
                </a:solidFill>
                <a:latin typeface="Times New Roman" pitchFamily="18" charset="0"/>
                <a:cs typeface="Times New Roman" pitchFamily="18" charset="0"/>
              </a:rPr>
              <a:t>(</a:t>
            </a:r>
            <a:r>
              <a:rPr lang="ru-RU" i="1" dirty="0" err="1" smtClean="0">
                <a:solidFill>
                  <a:srgbClr val="002060"/>
                </a:solidFill>
                <a:latin typeface="Times New Roman" pitchFamily="18" charset="0"/>
                <a:cs typeface="Times New Roman" pitchFamily="18" charset="0"/>
                <a:hlinkClick r:id="rId18" tooltip="Сырдария"/>
              </a:rPr>
              <a:t>Сырдарияның</a:t>
            </a:r>
            <a:r>
              <a:rPr lang="ru-RU" i="1" dirty="0" smtClean="0">
                <a:solidFill>
                  <a:srgbClr val="002060"/>
                </a:solidFill>
                <a:latin typeface="Times New Roman" pitchFamily="18" charset="0"/>
                <a:cs typeface="Times New Roman" pitchFamily="18" charset="0"/>
              </a:rPr>
              <a:t> орта </a:t>
            </a:r>
            <a:r>
              <a:rPr lang="ru-RU" i="1" dirty="0" err="1" smtClean="0">
                <a:solidFill>
                  <a:srgbClr val="002060"/>
                </a:solidFill>
                <a:latin typeface="Times New Roman" pitchFamily="18" charset="0"/>
                <a:cs typeface="Times New Roman" pitchFamily="18" charset="0"/>
              </a:rPr>
              <a:t>ағысы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9" tooltip="Балқаш"/>
              </a:rPr>
              <a:t>Балқаш</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көлінде</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20" tooltip="Іле"/>
              </a:rPr>
              <a:t>Іле</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21" tooltip="Тентек"/>
              </a:rPr>
              <a:t>Тентек</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және</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22" tooltip="Қара Ертіс (мұндай бет жоқ)"/>
              </a:rPr>
              <a:t>Қара Ертіс</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өзендерінің атыраптарында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ұялайды</a:t>
            </a:r>
            <a:endParaRPr lang="ru-RU"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н.jpg"/>
          <p:cNvPicPr>
            <a:picLocks noChangeAspect="1"/>
          </p:cNvPicPr>
          <p:nvPr/>
        </p:nvPicPr>
        <p:blipFill>
          <a:blip r:embed="rId2"/>
          <a:stretch>
            <a:fillRect/>
          </a:stretch>
        </p:blipFill>
        <p:spPr>
          <a:xfrm>
            <a:off x="0" y="0"/>
            <a:ext cx="9144000" cy="6858000"/>
          </a:xfrm>
          <a:prstGeom prst="rect">
            <a:avLst/>
          </a:prstGeom>
        </p:spPr>
      </p:pic>
      <p:sp>
        <p:nvSpPr>
          <p:cNvPr id="19457" name="Rectangle 1"/>
          <p:cNvSpPr>
            <a:spLocks noChangeArrowheads="1"/>
          </p:cNvSpPr>
          <p:nvPr/>
        </p:nvSpPr>
        <p:spPr bwMode="auto">
          <a:xfrm>
            <a:off x="0" y="214290"/>
            <a:ext cx="60007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kk-KZ"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Сұңқылдақ аққу</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Cygnus</a:t>
            </a:r>
            <a:r>
              <a:rPr kumimoji="0" lang="ru-RU"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cygnus</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kk-KZ"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4" name="Рисунок 3" descr="250px-Singschwan.jpg"/>
          <p:cNvPicPr/>
          <p:nvPr/>
        </p:nvPicPr>
        <p:blipFill>
          <a:blip r:embed="rId3"/>
          <a:stretch>
            <a:fillRect/>
          </a:stretch>
        </p:blipFill>
        <p:spPr>
          <a:xfrm>
            <a:off x="357158" y="357166"/>
            <a:ext cx="2071702" cy="22145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Прямоугольник 4"/>
          <p:cNvSpPr/>
          <p:nvPr/>
        </p:nvSpPr>
        <p:spPr>
          <a:xfrm>
            <a:off x="2571736" y="714356"/>
            <a:ext cx="4286264" cy="1754326"/>
          </a:xfrm>
          <a:prstGeom prst="rect">
            <a:avLst/>
          </a:prstGeom>
        </p:spPr>
        <p:txBody>
          <a:bodyPr wrap="square">
            <a:spAutoFit/>
          </a:bodyPr>
          <a:lstStyle/>
          <a:p>
            <a:pPr algn="just"/>
            <a:r>
              <a:rPr lang="kk-KZ" i="1" dirty="0" smtClean="0">
                <a:solidFill>
                  <a:srgbClr val="002060"/>
                </a:solidFill>
                <a:latin typeface="Times New Roman" pitchFamily="18" charset="0"/>
                <a:cs typeface="Times New Roman" pitchFamily="18" charset="0"/>
              </a:rPr>
              <a:t>Кіші аққудан ірірек келеді: ұзындығы 140-160 см, қанатжайымы - 205-235 см, ал салмағы 8-15 кг болады. </a:t>
            </a:r>
            <a:r>
              <a:rPr lang="ru-RU" i="1" dirty="0" smtClean="0">
                <a:solidFill>
                  <a:srgbClr val="002060"/>
                </a:solidFill>
                <a:latin typeface="Times New Roman" pitchFamily="18" charset="0"/>
                <a:cs typeface="Times New Roman" pitchFamily="18" charset="0"/>
                <a:hlinkClick r:id="rId4" tooltip="Каспий"/>
              </a:rPr>
              <a:t>Каспий</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маңында қыстауға қалған бұл аққудың ең көбі </a:t>
            </a:r>
            <a:r>
              <a:rPr lang="ru-RU" i="1" dirty="0" smtClean="0">
                <a:solidFill>
                  <a:srgbClr val="002060"/>
                </a:solidFill>
                <a:latin typeface="Times New Roman" pitchFamily="18" charset="0"/>
                <a:cs typeface="Times New Roman" pitchFamily="18" charset="0"/>
              </a:rPr>
              <a:t>1983 </a:t>
            </a:r>
            <a:r>
              <a:rPr lang="ru-RU" i="1" dirty="0" err="1" smtClean="0">
                <a:solidFill>
                  <a:srgbClr val="002060"/>
                </a:solidFill>
                <a:latin typeface="Times New Roman" pitchFamily="18" charset="0"/>
                <a:cs typeface="Times New Roman" pitchFamily="18" charset="0"/>
              </a:rPr>
              <a:t>жылы</a:t>
            </a:r>
            <a:r>
              <a:rPr lang="ru-RU" i="1" dirty="0" smtClean="0">
                <a:solidFill>
                  <a:srgbClr val="002060"/>
                </a:solidFill>
                <a:latin typeface="Times New Roman" pitchFamily="18" charset="0"/>
                <a:cs typeface="Times New Roman" pitchFamily="18" charset="0"/>
              </a:rPr>
              <a:t> 400 -</a:t>
            </a:r>
            <a:r>
              <a:rPr lang="ru-RU" i="1" dirty="0" err="1" smtClean="0">
                <a:solidFill>
                  <a:srgbClr val="002060"/>
                </a:solidFill>
                <a:latin typeface="Times New Roman" pitchFamily="18" charset="0"/>
                <a:cs typeface="Times New Roman" pitchFamily="18" charset="0"/>
              </a:rPr>
              <a:t>дей</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болған, одан</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бері</a:t>
            </a:r>
            <a:r>
              <a:rPr lang="ru-RU" i="1" dirty="0" smtClean="0">
                <a:solidFill>
                  <a:srgbClr val="002060"/>
                </a:solidFill>
                <a:latin typeface="Times New Roman" pitchFamily="18" charset="0"/>
                <a:cs typeface="Times New Roman" pitchFamily="18" charset="0"/>
              </a:rPr>
              <a:t> саны </a:t>
            </a:r>
            <a:r>
              <a:rPr lang="ru-RU" i="1" dirty="0" err="1" smtClean="0">
                <a:solidFill>
                  <a:srgbClr val="002060"/>
                </a:solidFill>
                <a:latin typeface="Times New Roman" pitchFamily="18" charset="0"/>
                <a:cs typeface="Times New Roman" pitchFamily="18" charset="0"/>
              </a:rPr>
              <a:t>едәуір кеміді</a:t>
            </a:r>
            <a:r>
              <a:rPr lang="ru-RU" i="1" dirty="0" smtClean="0">
                <a:solidFill>
                  <a:srgbClr val="002060"/>
                </a:solidFill>
                <a:latin typeface="Times New Roman" pitchFamily="18" charset="0"/>
                <a:cs typeface="Times New Roman" pitchFamily="18" charset="0"/>
              </a:rPr>
              <a:t>. </a:t>
            </a:r>
            <a:endParaRPr lang="ru-RU" i="1" dirty="0">
              <a:solidFill>
                <a:srgbClr val="002060"/>
              </a:solidFill>
              <a:latin typeface="Times New Roman" pitchFamily="18" charset="0"/>
              <a:cs typeface="Times New Roman" pitchFamily="18" charset="0"/>
            </a:endParaRPr>
          </a:p>
        </p:txBody>
      </p:sp>
      <p:sp>
        <p:nvSpPr>
          <p:cNvPr id="6" name="Прямоугольник 5"/>
          <p:cNvSpPr/>
          <p:nvPr/>
        </p:nvSpPr>
        <p:spPr>
          <a:xfrm>
            <a:off x="285720" y="2357430"/>
            <a:ext cx="6572280" cy="3139321"/>
          </a:xfrm>
          <a:prstGeom prst="rect">
            <a:avLst/>
          </a:prstGeom>
        </p:spPr>
        <p:txBody>
          <a:bodyPr wrap="square">
            <a:spAutoFit/>
          </a:bodyPr>
          <a:lstStyle/>
          <a:p>
            <a:r>
              <a:rPr lang="ru-RU" i="1" dirty="0" err="1" smtClean="0">
                <a:solidFill>
                  <a:srgbClr val="002060"/>
                </a:solidFill>
                <a:latin typeface="Times New Roman" pitchFamily="18" charset="0"/>
                <a:cs typeface="Times New Roman" pitchFamily="18" charset="0"/>
              </a:rPr>
              <a:t>Оның себебі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ұялауға қолайлы орынды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жиі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ауыстыруға мәжбүр болуы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Аққудың бұл түрін Линнеус</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Linnaeus</a:t>
            </a:r>
            <a:r>
              <a:rPr lang="ru-RU" i="1" dirty="0" smtClean="0">
                <a:solidFill>
                  <a:srgbClr val="002060"/>
                </a:solidFill>
                <a:latin typeface="Times New Roman" pitchFamily="18" charset="0"/>
                <a:cs typeface="Times New Roman" pitchFamily="18" charset="0"/>
              </a:rPr>
              <a:t>) 1758 </a:t>
            </a:r>
            <a:r>
              <a:rPr lang="ru-RU" i="1" dirty="0" err="1" smtClean="0">
                <a:solidFill>
                  <a:srgbClr val="002060"/>
                </a:solidFill>
                <a:latin typeface="Times New Roman" pitchFamily="18" charset="0"/>
                <a:cs typeface="Times New Roman" pitchFamily="18" charset="0"/>
              </a:rPr>
              <a:t>жылы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ашты</a:t>
            </a:r>
            <a:r>
              <a:rPr lang="ru-RU" i="1" dirty="0" smtClean="0">
                <a:solidFill>
                  <a:srgbClr val="002060"/>
                </a:solidFill>
                <a:latin typeface="Times New Roman" pitchFamily="18" charset="0"/>
                <a:cs typeface="Times New Roman" pitchFamily="18" charset="0"/>
              </a:rPr>
              <a:t>. Саны </a:t>
            </a:r>
            <a:r>
              <a:rPr lang="ru-RU" i="1" dirty="0" err="1" smtClean="0">
                <a:solidFill>
                  <a:srgbClr val="002060"/>
                </a:solidFill>
                <a:latin typeface="Times New Roman" pitchFamily="18" charset="0"/>
                <a:cs typeface="Times New Roman" pitchFamily="18" charset="0"/>
              </a:rPr>
              <a:t>кеміп</a:t>
            </a:r>
            <a:r>
              <a:rPr lang="ru-RU" i="1" dirty="0" smtClean="0">
                <a:solidFill>
                  <a:srgbClr val="002060"/>
                </a:solidFill>
                <a:latin typeface="Times New Roman" pitchFamily="18" charset="0"/>
                <a:cs typeface="Times New Roman" pitchFamily="18" charset="0"/>
              </a:rPr>
              <a:t> бара </a:t>
            </a:r>
            <a:r>
              <a:rPr lang="ru-RU" i="1" dirty="0" err="1" smtClean="0">
                <a:solidFill>
                  <a:srgbClr val="002060"/>
                </a:solidFill>
                <a:latin typeface="Times New Roman" pitchFamily="18" charset="0"/>
                <a:cs typeface="Times New Roman" pitchFamily="18" charset="0"/>
              </a:rPr>
              <a:t>жатқан түр</a:t>
            </a:r>
            <a:r>
              <a:rPr lang="ru-RU" i="1" dirty="0" smtClean="0">
                <a:solidFill>
                  <a:srgbClr val="002060"/>
                </a:solidFill>
                <a:latin typeface="Times New Roman" pitchFamily="18" charset="0"/>
                <a:cs typeface="Times New Roman" pitchFamily="18" charset="0"/>
              </a:rPr>
              <a:t>.</a:t>
            </a:r>
            <a:r>
              <a:rPr lang="ru-RU" dirty="0" smtClean="0"/>
              <a:t> </a:t>
            </a:r>
            <a:r>
              <a:rPr lang="ru-RU" i="1" dirty="0" err="1" smtClean="0">
                <a:solidFill>
                  <a:srgbClr val="002060"/>
                </a:solidFill>
                <a:latin typeface="Times New Roman" pitchFamily="18" charset="0"/>
                <a:cs typeface="Times New Roman" pitchFamily="18" charset="0"/>
              </a:rPr>
              <a:t>Сұңқылдақ аққудың дауысы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ащы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келеді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Сұңқылдақ аққу біздің өңірде букіл</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орманды</a:t>
            </a:r>
            <a:r>
              <a:rPr lang="ru-RU" i="1" dirty="0" smtClean="0">
                <a:solidFill>
                  <a:srgbClr val="002060"/>
                </a:solidFill>
                <a:latin typeface="Times New Roman" pitchFamily="18" charset="0"/>
                <a:cs typeface="Times New Roman" pitchFamily="18" charset="0"/>
              </a:rPr>
              <a:t> дала </a:t>
            </a:r>
            <a:r>
              <a:rPr lang="ru-RU" i="1" dirty="0" err="1" smtClean="0">
                <a:solidFill>
                  <a:srgbClr val="002060"/>
                </a:solidFill>
                <a:latin typeface="Times New Roman" pitchFamily="18" charset="0"/>
                <a:cs typeface="Times New Roman" pitchFamily="18" charset="0"/>
              </a:rPr>
              <a:t>және далалық</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аймақтағы көлдерде</a:t>
            </a:r>
            <a:r>
              <a:rPr lang="ru-RU" i="1" dirty="0" smtClean="0">
                <a:solidFill>
                  <a:srgbClr val="002060"/>
                </a:solidFill>
                <a:latin typeface="Times New Roman" pitchFamily="18" charset="0"/>
                <a:cs typeface="Times New Roman" pitchFamily="18" charset="0"/>
              </a:rPr>
              <a:t>, Каспий </a:t>
            </a:r>
            <a:r>
              <a:rPr lang="ru-RU" i="1" dirty="0" err="1" smtClean="0">
                <a:solidFill>
                  <a:srgbClr val="002060"/>
                </a:solidFill>
                <a:latin typeface="Times New Roman" pitchFamily="18" charset="0"/>
                <a:cs typeface="Times New Roman" pitchFamily="18" charset="0"/>
              </a:rPr>
              <a:t>теңізінің солтүстік </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шығысында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Балқаш</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Алакөл</a:t>
            </a:r>
            <a:r>
              <a:rPr lang="ru-RU" i="1" dirty="0" smtClean="0">
                <a:solidFill>
                  <a:srgbClr val="002060"/>
                </a:solidFill>
                <a:latin typeface="Times New Roman" pitchFamily="18" charset="0"/>
                <a:cs typeface="Times New Roman" pitchFamily="18" charset="0"/>
              </a:rPr>
              <a:t>, Зайсан </a:t>
            </a:r>
            <a:r>
              <a:rPr lang="ru-RU" i="1" dirty="0" err="1" smtClean="0">
                <a:solidFill>
                  <a:srgbClr val="002060"/>
                </a:solidFill>
                <a:latin typeface="Times New Roman" pitchFamily="18" charset="0"/>
                <a:cs typeface="Times New Roman" pitchFamily="18" charset="0"/>
              </a:rPr>
              <a:t>көлдерінде</a:t>
            </a:r>
            <a:r>
              <a:rPr lang="ru-RU" i="1" dirty="0" smtClean="0">
                <a:solidFill>
                  <a:srgbClr val="002060"/>
                </a:solidFill>
                <a:latin typeface="Times New Roman" pitchFamily="18" charset="0"/>
                <a:cs typeface="Times New Roman" pitchFamily="18" charset="0"/>
              </a:rPr>
              <a:t> </a:t>
            </a:r>
            <a:r>
              <a:rPr lang="kk-KZ" i="1" dirty="0" smtClean="0">
                <a:solidFill>
                  <a:srgbClr val="002060"/>
                </a:solidFill>
                <a:latin typeface="Times New Roman" pitchFamily="18" charset="0"/>
                <a:cs typeface="Times New Roman" pitchFamily="18" charset="0"/>
              </a:rPr>
              <a:t>, Науырзым қорғында </a:t>
            </a:r>
            <a:r>
              <a:rPr lang="ru-RU" i="1" dirty="0" err="1" smtClean="0">
                <a:solidFill>
                  <a:srgbClr val="002060"/>
                </a:solidFill>
                <a:latin typeface="Times New Roman" pitchFamily="18" charset="0"/>
                <a:cs typeface="Times New Roman" pitchFamily="18" charset="0"/>
              </a:rPr>
              <a:t>кеңірек таралған</a:t>
            </a:r>
            <a:r>
              <a:rPr lang="ru-RU" i="1" dirty="0" err="1" smtClean="0">
                <a:solidFill>
                  <a:srgbClr val="002060"/>
                </a:solidFill>
                <a:latin typeface="Times New Roman" pitchFamily="18" charset="0"/>
                <a:cs typeface="Times New Roman" pitchFamily="18" charset="0"/>
              </a:rPr>
              <a:t>.</a:t>
            </a:r>
            <a:r>
              <a:rPr lang="kk-KZ" dirty="0" smtClean="0"/>
              <a:t> </a:t>
            </a:r>
            <a:r>
              <a:rPr lang="ru-RU" i="1" dirty="0" smtClean="0">
                <a:solidFill>
                  <a:srgbClr val="002060"/>
                </a:solidFill>
                <a:latin typeface="Times New Roman" pitchFamily="18" charset="0"/>
                <a:cs typeface="Times New Roman" pitchFamily="18" charset="0"/>
              </a:rPr>
              <a:t>Адам </a:t>
            </a:r>
            <a:r>
              <a:rPr lang="ru-RU" i="1" dirty="0" err="1" smtClean="0">
                <a:solidFill>
                  <a:srgbClr val="002060"/>
                </a:solidFill>
                <a:latin typeface="Times New Roman" pitchFamily="18" charset="0"/>
                <a:cs typeface="Times New Roman" pitchFamily="18" charset="0"/>
              </a:rPr>
              <a:t>қызметінің әсеріне шыдай</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алмайды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Қазақстанда кең тараған болатын</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кәзір республиканың Солтүстік, Орталық және Оңтүстік-Шығыс аудандарының </a:t>
            </a:r>
            <a:r>
              <a:rPr lang="ru-RU" i="1" dirty="0" smtClean="0">
                <a:solidFill>
                  <a:srgbClr val="002060"/>
                </a:solidFill>
                <a:latin typeface="Times New Roman" pitchFamily="18" charset="0"/>
                <a:cs typeface="Times New Roman" pitchFamily="18" charset="0"/>
              </a:rPr>
              <a:t>5-6 </a:t>
            </a:r>
            <a:r>
              <a:rPr lang="ru-RU" i="1" dirty="0" err="1" smtClean="0">
                <a:solidFill>
                  <a:srgbClr val="002060"/>
                </a:solidFill>
                <a:latin typeface="Times New Roman" pitchFamily="18" charset="0"/>
                <a:cs typeface="Times New Roman" pitchFamily="18" charset="0"/>
              </a:rPr>
              <a:t>жерінде</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көлемді ұяларын жасыруға болатын</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қалың қамыс </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қоғалы ірі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көлдерді мекендейді</a:t>
            </a:r>
            <a:endParaRPr lang="ru-RU"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н.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85720" y="285729"/>
            <a:ext cx="6286544" cy="646331"/>
          </a:xfrm>
          <a:prstGeom prst="rect">
            <a:avLst/>
          </a:prstGeom>
        </p:spPr>
        <p:txBody>
          <a:bodyPr wrap="square">
            <a:spAutoFit/>
          </a:bodyPr>
          <a:lstStyle/>
          <a:p>
            <a:pPr>
              <a:buFont typeface="Arial" pitchFamily="34" charset="0"/>
              <a:buChar char="•"/>
            </a:pPr>
            <a:r>
              <a:rPr lang="kk-KZ" b="1" i="1" dirty="0" smtClean="0">
                <a:solidFill>
                  <a:srgbClr val="002060"/>
                </a:solidFill>
                <a:latin typeface="Times New Roman" pitchFamily="18" charset="0"/>
                <a:cs typeface="Times New Roman" pitchFamily="18" charset="0"/>
              </a:rPr>
              <a:t>Дуадақ</a:t>
            </a:r>
            <a:r>
              <a:rPr lang="kk-KZ" i="1" dirty="0" smtClean="0">
                <a:solidFill>
                  <a:srgbClr val="002060"/>
                </a:solidFill>
                <a:latin typeface="Times New Roman" pitchFamily="18" charset="0"/>
                <a:cs typeface="Times New Roman" pitchFamily="18" charset="0"/>
              </a:rPr>
              <a:t> (</a:t>
            </a:r>
            <a:r>
              <a:rPr lang="kk-KZ" i="1" dirty="0" smtClean="0">
                <a:solidFill>
                  <a:srgbClr val="002060"/>
                </a:solidFill>
                <a:latin typeface="Times New Roman" pitchFamily="18" charset="0"/>
                <a:cs typeface="Times New Roman" pitchFamily="18" charset="0"/>
                <a:hlinkClick r:id="rId3" tooltip="Латын тілі"/>
              </a:rPr>
              <a:t>лат.</a:t>
            </a:r>
            <a:r>
              <a:rPr lang="kk-KZ" i="1" dirty="0" smtClean="0">
                <a:solidFill>
                  <a:srgbClr val="002060"/>
                </a:solidFill>
                <a:latin typeface="Times New Roman" pitchFamily="18" charset="0"/>
                <a:cs typeface="Times New Roman" pitchFamily="18" charset="0"/>
              </a:rPr>
              <a:t> </a:t>
            </a:r>
            <a:r>
              <a:rPr lang="la-Latn" i="1" dirty="0" smtClean="0">
                <a:solidFill>
                  <a:srgbClr val="002060"/>
                </a:solidFill>
                <a:latin typeface="Times New Roman" pitchFamily="18" charset="0"/>
                <a:cs typeface="Times New Roman" pitchFamily="18" charset="0"/>
              </a:rPr>
              <a:t>Otis tarda</a:t>
            </a:r>
            <a:r>
              <a:rPr lang="kk-KZ" i="1" dirty="0" smtClean="0">
                <a:solidFill>
                  <a:srgbClr val="002060"/>
                </a:solidFill>
                <a:latin typeface="Times New Roman" pitchFamily="18" charset="0"/>
                <a:cs typeface="Times New Roman" pitchFamily="18" charset="0"/>
              </a:rPr>
              <a:t>) — </a:t>
            </a:r>
            <a:r>
              <a:rPr lang="kk-KZ" i="1" dirty="0" smtClean="0">
                <a:solidFill>
                  <a:srgbClr val="002060"/>
                </a:solidFill>
                <a:latin typeface="Times New Roman" pitchFamily="18" charset="0"/>
                <a:cs typeface="Times New Roman" pitchFamily="18" charset="0"/>
                <a:hlinkClick r:id="rId4" tooltip="Тырнатәрізділер (мұндай бет жоқ)"/>
              </a:rPr>
              <a:t>тырнатәрізділер</a:t>
            </a:r>
            <a:r>
              <a:rPr lang="kk-KZ" i="1" dirty="0" smtClean="0">
                <a:solidFill>
                  <a:srgbClr val="002060"/>
                </a:solidFill>
                <a:latin typeface="Times New Roman" pitchFamily="18" charset="0"/>
                <a:cs typeface="Times New Roman" pitchFamily="18" charset="0"/>
              </a:rPr>
              <a:t> отрядының бір тұқымдасына жататын </a:t>
            </a:r>
            <a:r>
              <a:rPr lang="kk-KZ" i="1" dirty="0" smtClean="0">
                <a:solidFill>
                  <a:srgbClr val="002060"/>
                </a:solidFill>
                <a:latin typeface="Times New Roman" pitchFamily="18" charset="0"/>
                <a:cs typeface="Times New Roman" pitchFamily="18" charset="0"/>
                <a:hlinkClick r:id="rId5" tooltip="Құс"/>
              </a:rPr>
              <a:t>құс</a:t>
            </a:r>
            <a:r>
              <a:rPr lang="kk-KZ" i="1" dirty="0" smtClean="0">
                <a:solidFill>
                  <a:srgbClr val="002060"/>
                </a:solidFill>
                <a:latin typeface="Times New Roman" pitchFamily="18" charset="0"/>
                <a:cs typeface="Times New Roman" pitchFamily="18" charset="0"/>
              </a:rPr>
              <a:t>. </a:t>
            </a:r>
            <a:endParaRPr lang="ru-RU" i="1" dirty="0">
              <a:solidFill>
                <a:srgbClr val="002060"/>
              </a:solidFill>
              <a:latin typeface="Times New Roman" pitchFamily="18" charset="0"/>
              <a:cs typeface="Times New Roman" pitchFamily="18" charset="0"/>
            </a:endParaRPr>
          </a:p>
        </p:txBody>
      </p:sp>
      <p:pic>
        <p:nvPicPr>
          <p:cNvPr id="4" name="Рисунок 3" descr="ob_3bcd4d_grande-outarde.jpg"/>
          <p:cNvPicPr/>
          <p:nvPr/>
        </p:nvPicPr>
        <p:blipFill>
          <a:blip r:embed="rId6" cstate="print"/>
          <a:stretch>
            <a:fillRect/>
          </a:stretch>
        </p:blipFill>
        <p:spPr>
          <a:xfrm>
            <a:off x="428596" y="571480"/>
            <a:ext cx="2286016" cy="22145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Прямоугольник 4"/>
          <p:cNvSpPr/>
          <p:nvPr/>
        </p:nvSpPr>
        <p:spPr>
          <a:xfrm>
            <a:off x="2857488" y="857233"/>
            <a:ext cx="4000512" cy="1754326"/>
          </a:xfrm>
          <a:prstGeom prst="rect">
            <a:avLst/>
          </a:prstGeom>
        </p:spPr>
        <p:txBody>
          <a:bodyPr wrap="square">
            <a:spAutoFit/>
          </a:bodyPr>
          <a:lstStyle/>
          <a:p>
            <a:r>
              <a:rPr lang="kk-KZ" i="1" dirty="0" smtClean="0">
                <a:solidFill>
                  <a:srgbClr val="002060"/>
                </a:solidFill>
                <a:latin typeface="Times New Roman" pitchFamily="18" charset="0"/>
                <a:cs typeface="Times New Roman" pitchFamily="18" charset="0"/>
              </a:rPr>
              <a:t>Дене тұрқы тауыққа ұқсас. Дуадақ — үнсіз әрі сақ жүретін құс. </a:t>
            </a:r>
            <a:r>
              <a:rPr lang="ru-RU" i="1" dirty="0" err="1" smtClean="0">
                <a:solidFill>
                  <a:srgbClr val="002060"/>
                </a:solidFill>
                <a:latin typeface="Times New Roman" pitchFamily="18" charset="0"/>
                <a:cs typeface="Times New Roman" pitchFamily="18" charset="0"/>
                <a:hlinkClick r:id="rId7" tooltip="Құрлық"/>
              </a:rPr>
              <a:t>Құрлықта</a:t>
            </a:r>
            <a:r>
              <a:rPr lang="ru-RU" i="1" dirty="0" err="1" smtClean="0">
                <a:solidFill>
                  <a:srgbClr val="002060"/>
                </a:solidFill>
                <a:latin typeface="Times New Roman" pitchFamily="18" charset="0"/>
                <a:cs typeface="Times New Roman" pitchFamily="18" charset="0"/>
              </a:rPr>
              <a:t> жүруге, жүгіруге бейімделген</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үш бармағы болады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Салмағы </a:t>
            </a:r>
            <a:r>
              <a:rPr lang="ru-RU" i="1" dirty="0" smtClean="0">
                <a:solidFill>
                  <a:srgbClr val="002060"/>
                </a:solidFill>
                <a:latin typeface="Times New Roman" pitchFamily="18" charset="0"/>
                <a:cs typeface="Times New Roman" pitchFamily="18" charset="0"/>
              </a:rPr>
              <a:t>4 — 11 кг, </a:t>
            </a:r>
            <a:r>
              <a:rPr lang="ru-RU" i="1" dirty="0" err="1" smtClean="0">
                <a:solidFill>
                  <a:srgbClr val="002060"/>
                </a:solidFill>
                <a:latin typeface="Times New Roman" pitchFamily="18" charset="0"/>
                <a:cs typeface="Times New Roman" pitchFamily="18" charset="0"/>
              </a:rPr>
              <a:t>ірілері</a:t>
            </a:r>
            <a:r>
              <a:rPr lang="ru-RU" i="1" dirty="0" smtClean="0">
                <a:solidFill>
                  <a:srgbClr val="002060"/>
                </a:solidFill>
                <a:latin typeface="Times New Roman" pitchFamily="18" charset="0"/>
                <a:cs typeface="Times New Roman" pitchFamily="18" charset="0"/>
              </a:rPr>
              <a:t> 20 </a:t>
            </a:r>
            <a:r>
              <a:rPr lang="ru-RU" i="1" dirty="0" err="1" smtClean="0">
                <a:solidFill>
                  <a:srgbClr val="002060"/>
                </a:solidFill>
                <a:latin typeface="Times New Roman" pitchFamily="18" charset="0"/>
                <a:cs typeface="Times New Roman" pitchFamily="18" charset="0"/>
              </a:rPr>
              <a:t>кг-ға жетеді</a:t>
            </a:r>
            <a:r>
              <a:rPr lang="ru-RU" i="1" dirty="0" smtClean="0">
                <a:solidFill>
                  <a:srgbClr val="002060"/>
                </a:solidFill>
                <a:latin typeface="Times New Roman" pitchFamily="18" charset="0"/>
                <a:cs typeface="Times New Roman" pitchFamily="18" charset="0"/>
              </a:rPr>
              <a:t>. </a:t>
            </a:r>
            <a:endParaRPr lang="ru-RU" i="1" dirty="0">
              <a:solidFill>
                <a:srgbClr val="002060"/>
              </a:solidFill>
              <a:latin typeface="Times New Roman" pitchFamily="18" charset="0"/>
              <a:cs typeface="Times New Roman" pitchFamily="18" charset="0"/>
            </a:endParaRPr>
          </a:p>
        </p:txBody>
      </p:sp>
      <p:sp>
        <p:nvSpPr>
          <p:cNvPr id="6" name="Прямоугольник 5"/>
          <p:cNvSpPr/>
          <p:nvPr/>
        </p:nvSpPr>
        <p:spPr>
          <a:xfrm>
            <a:off x="357158" y="2571744"/>
            <a:ext cx="6357982" cy="3693319"/>
          </a:xfrm>
          <a:prstGeom prst="rect">
            <a:avLst/>
          </a:prstGeom>
        </p:spPr>
        <p:txBody>
          <a:bodyPr wrap="square">
            <a:spAutoFit/>
          </a:bodyPr>
          <a:lstStyle/>
          <a:p>
            <a:pPr algn="just"/>
            <a:r>
              <a:rPr lang="ru-RU" i="1" dirty="0" err="1" smtClean="0">
                <a:solidFill>
                  <a:srgbClr val="002060"/>
                </a:solidFill>
                <a:latin typeface="Times New Roman" pitchFamily="18" charset="0"/>
                <a:cs typeface="Times New Roman" pitchFamily="18" charset="0"/>
              </a:rPr>
              <a:t>Шөл,шөлейт далада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мекендейді.Дуадақтар жасағында </a:t>
            </a:r>
            <a:r>
              <a:rPr lang="ru-RU" i="1" dirty="0" smtClean="0">
                <a:solidFill>
                  <a:srgbClr val="002060"/>
                </a:solidFill>
                <a:latin typeface="Times New Roman" pitchFamily="18" charset="0"/>
                <a:cs typeface="Times New Roman" pitchFamily="18" charset="0"/>
              </a:rPr>
              <a:t>24 </a:t>
            </a:r>
            <a:r>
              <a:rPr lang="ru-RU" i="1" dirty="0" err="1" smtClean="0">
                <a:solidFill>
                  <a:srgbClr val="002060"/>
                </a:solidFill>
                <a:latin typeface="Times New Roman" pitchFamily="18" charset="0"/>
                <a:cs typeface="Times New Roman" pitchFamily="18" charset="0"/>
              </a:rPr>
              <a:t>түр </a:t>
            </a:r>
            <a:r>
              <a:rPr lang="ru-RU" i="1" dirty="0" smtClean="0">
                <a:solidFill>
                  <a:srgbClr val="002060"/>
                </a:solidFill>
                <a:latin typeface="Times New Roman" pitchFamily="18" charset="0"/>
                <a:cs typeface="Times New Roman" pitchFamily="18" charset="0"/>
              </a:rPr>
              <a:t>бар,</a:t>
            </a:r>
            <a:r>
              <a:rPr lang="ru-RU" i="1" dirty="0" err="1" smtClean="0">
                <a:solidFill>
                  <a:srgbClr val="002060"/>
                </a:solidFill>
                <a:latin typeface="Times New Roman" pitchFamily="18" charset="0"/>
                <a:cs typeface="Times New Roman" pitchFamily="18" charset="0"/>
                <a:hlinkClick r:id="rId8" tooltip="Қазақстан"/>
              </a:rPr>
              <a:t>Қазақстанда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олардың үш түрі </a:t>
            </a:r>
            <a:r>
              <a:rPr lang="ru-RU" i="1" dirty="0" smtClean="0">
                <a:solidFill>
                  <a:srgbClr val="002060"/>
                </a:solidFill>
                <a:latin typeface="Times New Roman" pitchFamily="18" charset="0"/>
                <a:cs typeface="Times New Roman" pitchFamily="18" charset="0"/>
              </a:rPr>
              <a:t>бар: </a:t>
            </a:r>
            <a:r>
              <a:rPr lang="ru-RU" i="1" dirty="0" err="1" smtClean="0">
                <a:solidFill>
                  <a:srgbClr val="002060"/>
                </a:solidFill>
                <a:latin typeface="Times New Roman" pitchFamily="18" charset="0"/>
                <a:cs typeface="Times New Roman" pitchFamily="18" charset="0"/>
                <a:hlinkClick r:id="rId9" tooltip="Безгелдек"/>
              </a:rPr>
              <a:t>безгелдек</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0" tooltip="Жорға дуадақ"/>
              </a:rPr>
              <a:t>жорға дуадақ</a:t>
            </a:r>
            <a:r>
              <a:rPr lang="ru-RU" i="1" dirty="0" err="1" smtClean="0">
                <a:solidFill>
                  <a:srgbClr val="002060"/>
                </a:solidFill>
                <a:latin typeface="Times New Roman" pitchFamily="18" charset="0"/>
                <a:cs typeface="Times New Roman" pitchFamily="18" charset="0"/>
              </a:rPr>
              <a:t>, дуадақ.</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Дуадақтың </a:t>
            </a:r>
            <a:r>
              <a:rPr lang="ru-RU" i="1" dirty="0" err="1" smtClean="0">
                <a:solidFill>
                  <a:srgbClr val="002060"/>
                </a:solidFill>
                <a:latin typeface="Times New Roman" pitchFamily="18" charset="0"/>
                <a:cs typeface="Times New Roman" pitchFamily="18" charset="0"/>
                <a:hlinkClick r:id="rId11" tooltip="Қауырсын (мұндай бет жоқ)"/>
              </a:rPr>
              <a:t>қауырсыны</a:t>
            </a:r>
            <a:r>
              <a:rPr lang="ru-RU" i="1" dirty="0" err="1" smtClean="0">
                <a:solidFill>
                  <a:srgbClr val="002060"/>
                </a:solidFill>
                <a:latin typeface="Times New Roman" pitchFamily="18" charset="0"/>
                <a:cs typeface="Times New Roman" pitchFamily="18" charset="0"/>
              </a:rPr>
              <a:t> тығыз келеді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мойны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қысқа әрі жуан</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2" tooltip="Қанат"/>
              </a:rPr>
              <a:t>Қанатының</a:t>
            </a:r>
            <a:r>
              <a:rPr lang="ru-RU" i="1" dirty="0" err="1" smtClean="0">
                <a:solidFill>
                  <a:srgbClr val="002060"/>
                </a:solidFill>
                <a:latin typeface="Times New Roman" pitchFamily="18" charset="0"/>
                <a:cs typeface="Times New Roman" pitchFamily="18" charset="0"/>
              </a:rPr>
              <a:t> ұзындығы </a:t>
            </a:r>
            <a:r>
              <a:rPr lang="ru-RU" i="1" dirty="0" smtClean="0">
                <a:solidFill>
                  <a:srgbClr val="002060"/>
                </a:solidFill>
                <a:latin typeface="Times New Roman" pitchFamily="18" charset="0"/>
                <a:cs typeface="Times New Roman" pitchFamily="18" charset="0"/>
              </a:rPr>
              <a:t>570 — 670 мм. </a:t>
            </a:r>
            <a:r>
              <a:rPr lang="ru-RU" i="1" dirty="0" err="1" smtClean="0">
                <a:solidFill>
                  <a:srgbClr val="002060"/>
                </a:solidFill>
                <a:latin typeface="Times New Roman" pitchFamily="18" charset="0"/>
                <a:cs typeface="Times New Roman" pitchFamily="18" charset="0"/>
              </a:rPr>
              <a:t>Құйымшақ бездері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болмайды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Қауырсындарының түсі ашық қоңырқай, ұсақ қара жолақтары </a:t>
            </a:r>
            <a:r>
              <a:rPr lang="ru-RU" i="1" dirty="0" smtClean="0">
                <a:solidFill>
                  <a:srgbClr val="002060"/>
                </a:solidFill>
                <a:latin typeface="Times New Roman" pitchFamily="18" charset="0"/>
                <a:cs typeface="Times New Roman" pitchFamily="18" charset="0"/>
              </a:rPr>
              <a:t>бар</a:t>
            </a:r>
            <a:r>
              <a:rPr lang="ru-RU" i="1" dirty="0" smtClean="0">
                <a:solidFill>
                  <a:srgbClr val="002060"/>
                </a:solidFill>
                <a:latin typeface="Times New Roman" pitchFamily="18" charset="0"/>
                <a:cs typeface="Times New Roman" pitchFamily="18" charset="0"/>
              </a:rPr>
              <a:t>.</a:t>
            </a:r>
            <a:r>
              <a:rPr lang="ru-RU" i="1" dirty="0" smtClean="0">
                <a:solidFill>
                  <a:srgbClr val="002060"/>
                </a:solidFill>
                <a:latin typeface="Times New Roman" pitchFamily="18" charset="0"/>
                <a:cs typeface="Times New Roman" pitchFamily="18" charset="0"/>
              </a:rPr>
              <a:t> . </a:t>
            </a:r>
            <a:r>
              <a:rPr lang="ru-RU" i="1" dirty="0" err="1" smtClean="0">
                <a:solidFill>
                  <a:srgbClr val="002060"/>
                </a:solidFill>
                <a:latin typeface="Times New Roman" pitchFamily="18" charset="0"/>
                <a:cs typeface="Times New Roman" pitchFamily="18" charset="0"/>
              </a:rPr>
              <a:t>Бұрын </a:t>
            </a:r>
            <a:r>
              <a:rPr lang="ru-RU" i="1" dirty="0" err="1" smtClean="0">
                <a:solidFill>
                  <a:srgbClr val="002060"/>
                </a:solidFill>
                <a:latin typeface="Times New Roman" pitchFamily="18" charset="0"/>
                <a:cs typeface="Times New Roman" pitchFamily="18" charset="0"/>
                <a:hlinkClick r:id="rId8" tooltip="Қазақстан"/>
              </a:rPr>
              <a:t>Қазақстанда</a:t>
            </a:r>
            <a:r>
              <a:rPr lang="ru-RU" i="1" dirty="0" err="1" smtClean="0">
                <a:solidFill>
                  <a:srgbClr val="002060"/>
                </a:solidFill>
                <a:latin typeface="Times New Roman" pitchFamily="18" charset="0"/>
                <a:cs typeface="Times New Roman" pitchFamily="18" charset="0"/>
              </a:rPr>
              <a:t> дуадақ көп болған.</a:t>
            </a:r>
            <a:r>
              <a:rPr lang="ru-RU" i="1" dirty="0" smtClean="0">
                <a:solidFill>
                  <a:srgbClr val="002060"/>
                </a:solidFill>
                <a:latin typeface="Times New Roman" pitchFamily="18" charset="0"/>
                <a:cs typeface="Times New Roman" pitchFamily="18" charset="0"/>
              </a:rPr>
              <a:t> Ел </a:t>
            </a:r>
            <a:r>
              <a:rPr lang="ru-RU" i="1" dirty="0" err="1" smtClean="0">
                <a:solidFill>
                  <a:srgbClr val="002060"/>
                </a:solidFill>
                <a:latin typeface="Times New Roman" pitchFamily="18" charset="0"/>
                <a:cs typeface="Times New Roman" pitchFamily="18" charset="0"/>
              </a:rPr>
              <a:t>арасында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дуадақты </a:t>
            </a:r>
            <a:r>
              <a:rPr lang="ru-RU" i="1" dirty="0" smtClean="0">
                <a:solidFill>
                  <a:srgbClr val="002060"/>
                </a:solidFill>
                <a:latin typeface="Times New Roman" pitchFamily="18" charset="0"/>
                <a:cs typeface="Times New Roman" pitchFamily="18" charset="0"/>
              </a:rPr>
              <a:t>“</a:t>
            </a:r>
            <a:r>
              <a:rPr lang="ru-RU" i="1" dirty="0" err="1" smtClean="0">
                <a:solidFill>
                  <a:srgbClr val="002060"/>
                </a:solidFill>
                <a:latin typeface="Times New Roman" pitchFamily="18" charset="0"/>
                <a:cs typeface="Times New Roman" pitchFamily="18" charset="0"/>
              </a:rPr>
              <a:t>шөл тауығы</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тоқтыбалақ</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қозыбалақ</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деп</a:t>
            </a:r>
            <a:r>
              <a:rPr lang="ru-RU" i="1" dirty="0" smtClean="0">
                <a:solidFill>
                  <a:srgbClr val="002060"/>
                </a:solidFill>
                <a:latin typeface="Times New Roman" pitchFamily="18" charset="0"/>
                <a:cs typeface="Times New Roman" pitchFamily="18" charset="0"/>
              </a:rPr>
              <a:t> те </a:t>
            </a:r>
            <a:r>
              <a:rPr lang="ru-RU" i="1" dirty="0" err="1" smtClean="0">
                <a:solidFill>
                  <a:srgbClr val="002060"/>
                </a:solidFill>
                <a:latin typeface="Times New Roman" pitchFamily="18" charset="0"/>
                <a:cs typeface="Times New Roman" pitchFamily="18" charset="0"/>
              </a:rPr>
              <a:t>атайды</a:t>
            </a:r>
            <a:r>
              <a:rPr lang="ru-RU" i="1" dirty="0" smtClean="0">
                <a:solidFill>
                  <a:srgbClr val="002060"/>
                </a:solidFill>
                <a:latin typeface="Times New Roman" pitchFamily="18" charset="0"/>
                <a:cs typeface="Times New Roman" pitchFamily="18" charset="0"/>
              </a:rPr>
              <a:t>.   20 </a:t>
            </a:r>
            <a:r>
              <a:rPr lang="ru-RU" i="1" dirty="0" err="1" smtClean="0">
                <a:solidFill>
                  <a:srgbClr val="002060"/>
                </a:solidFill>
                <a:latin typeface="Times New Roman" pitchFamily="18" charset="0"/>
                <a:cs typeface="Times New Roman" pitchFamily="18" charset="0"/>
              </a:rPr>
              <a:t>ғасырдың </a:t>
            </a:r>
            <a:r>
              <a:rPr lang="ru-RU" i="1" dirty="0" smtClean="0">
                <a:solidFill>
                  <a:srgbClr val="002060"/>
                </a:solidFill>
                <a:latin typeface="Times New Roman" pitchFamily="18" charset="0"/>
                <a:cs typeface="Times New Roman" pitchFamily="18" charset="0"/>
              </a:rPr>
              <a:t>50-жылдары </a:t>
            </a:r>
            <a:r>
              <a:rPr lang="ru-RU" i="1" dirty="0" err="1" smtClean="0">
                <a:solidFill>
                  <a:srgbClr val="002060"/>
                </a:solidFill>
                <a:latin typeface="Times New Roman" pitchFamily="18" charset="0"/>
                <a:cs typeface="Times New Roman" pitchFamily="18" charset="0"/>
              </a:rPr>
              <a:t>тың және тыңайған жерлерді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игеру</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кезінде</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олардың </a:t>
            </a:r>
            <a:r>
              <a:rPr lang="ru-RU" i="1" dirty="0" smtClean="0">
                <a:solidFill>
                  <a:srgbClr val="002060"/>
                </a:solidFill>
                <a:latin typeface="Times New Roman" pitchFamily="18" charset="0"/>
                <a:cs typeface="Times New Roman" pitchFamily="18" charset="0"/>
              </a:rPr>
              <a:t>саны </a:t>
            </a:r>
            <a:r>
              <a:rPr lang="ru-RU" i="1" dirty="0" err="1" smtClean="0">
                <a:solidFill>
                  <a:srgbClr val="002060"/>
                </a:solidFill>
                <a:latin typeface="Times New Roman" pitchFamily="18" charset="0"/>
                <a:cs typeface="Times New Roman" pitchFamily="18" charset="0"/>
              </a:rPr>
              <a:t>азайып</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кетті</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Қазір дуадақтың үш түрі </a:t>
            </a:r>
            <a:r>
              <a:rPr lang="ru-RU" i="1" dirty="0" smtClean="0">
                <a:solidFill>
                  <a:srgbClr val="002060"/>
                </a:solidFill>
                <a:latin typeface="Times New Roman" pitchFamily="18" charset="0"/>
                <a:cs typeface="Times New Roman" pitchFamily="18" charset="0"/>
              </a:rPr>
              <a:t>де </a:t>
            </a:r>
            <a:r>
              <a:rPr lang="ru-RU" i="1" dirty="0" err="1" smtClean="0">
                <a:solidFill>
                  <a:srgbClr val="002060"/>
                </a:solidFill>
                <a:latin typeface="Times New Roman" pitchFamily="18" charset="0"/>
                <a:cs typeface="Times New Roman" pitchFamily="18" charset="0"/>
              </a:rPr>
              <a:t>қорғауға алынып</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Қазақстанның </a:t>
            </a:r>
            <a:r>
              <a:rPr lang="ru-RU" i="1" dirty="0" smtClean="0">
                <a:solidFill>
                  <a:srgbClr val="002060"/>
                </a:solidFill>
                <a:latin typeface="Times New Roman" pitchFamily="18" charset="0"/>
                <a:cs typeface="Times New Roman" pitchFamily="18" charset="0"/>
              </a:rPr>
              <a:t>“</a:t>
            </a:r>
            <a:r>
              <a:rPr lang="ru-RU" i="1" dirty="0" err="1" smtClean="0">
                <a:solidFill>
                  <a:srgbClr val="002060"/>
                </a:solidFill>
                <a:latin typeface="Times New Roman" pitchFamily="18" charset="0"/>
                <a:cs typeface="Times New Roman" pitchFamily="18" charset="0"/>
                <a:hlinkClick r:id="rId13"/>
              </a:rPr>
              <a:t>Қызыл кітабына</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енгізілген</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rPr>
              <a:t>Олар</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4" tooltip="Қорғалжын"/>
              </a:rPr>
              <a:t>Қорғалжын</a:t>
            </a:r>
            <a:r>
              <a:rPr lang="ru-RU" i="1" dirty="0" err="1" smtClean="0">
                <a:solidFill>
                  <a:srgbClr val="002060"/>
                </a:solidFill>
                <a:latin typeface="Times New Roman" pitchFamily="18" charset="0"/>
                <a:cs typeface="Times New Roman" pitchFamily="18" charset="0"/>
              </a:rPr>
              <a:t>, Наурызым</a:t>
            </a:r>
            <a:r>
              <a:rPr lang="ru-RU" i="1" dirty="0" smtClean="0">
                <a:solidFill>
                  <a:srgbClr val="002060"/>
                </a:solidFill>
                <a:latin typeface="Times New Roman" pitchFamily="18" charset="0"/>
                <a:cs typeface="Times New Roman" pitchFamily="18" charset="0"/>
              </a:rPr>
              <a:t>, </a:t>
            </a:r>
            <a:r>
              <a:rPr lang="ru-RU" i="1" dirty="0" err="1" smtClean="0">
                <a:solidFill>
                  <a:srgbClr val="002060"/>
                </a:solidFill>
                <a:latin typeface="Times New Roman" pitchFamily="18" charset="0"/>
                <a:cs typeface="Times New Roman" pitchFamily="18" charset="0"/>
                <a:hlinkClick r:id="rId15" tooltip="Үстірт"/>
              </a:rPr>
              <a:t>Үстірт</a:t>
            </a:r>
            <a:r>
              <a:rPr lang="ru-RU" i="1" dirty="0" err="1" smtClean="0">
                <a:solidFill>
                  <a:srgbClr val="002060"/>
                </a:solidFill>
                <a:latin typeface="Times New Roman" pitchFamily="18" charset="0"/>
                <a:cs typeface="Times New Roman" pitchFamily="18" charset="0"/>
              </a:rPr>
              <a:t> қорықтарында қорғалады.</a:t>
            </a:r>
            <a:r>
              <a:rPr lang="ru-RU" i="1" dirty="0" smtClean="0">
                <a:solidFill>
                  <a:srgbClr val="002060"/>
                </a:solidFill>
                <a:latin typeface="Times New Roman" pitchFamily="18" charset="0"/>
                <a:cs typeface="Times New Roman" pitchFamily="18" charset="0"/>
              </a:rPr>
              <a:t> </a:t>
            </a:r>
            <a:r>
              <a:rPr lang="ru-RU" dirty="0" smtClean="0"/>
              <a:t>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161</TotalTime>
  <Words>322</Words>
  <PresentationFormat>Экран (4:3)</PresentationFormat>
  <Paragraphs>26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21</cp:revision>
  <dcterms:created xsi:type="dcterms:W3CDTF">2018-12-20T17:36:26Z</dcterms:created>
  <dcterms:modified xsi:type="dcterms:W3CDTF">2018-12-22T11:50:56Z</dcterms:modified>
</cp:coreProperties>
</file>