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notesMasterIdLst>
    <p:notesMasterId r:id="rId4"/>
  </p:notesMasterIdLst>
  <p:handoutMasterIdLst>
    <p:handoutMasterId r:id="rId5"/>
  </p:handoutMasterIdLst>
  <p:sldIdLst>
    <p:sldId id="258" r:id="rId2"/>
    <p:sldId id="266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EE"/>
    <a:srgbClr val="23CBDD"/>
    <a:srgbClr val="005426"/>
    <a:srgbClr val="EAEA2E"/>
    <a:srgbClr val="FF99FF"/>
    <a:srgbClr val="E24EC6"/>
    <a:srgbClr val="FF33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9" autoAdjust="0"/>
  </p:normalViewPr>
  <p:slideViewPr>
    <p:cSldViewPr>
      <p:cViewPr>
        <p:scale>
          <a:sx n="80" d="100"/>
          <a:sy n="80" d="100"/>
        </p:scale>
        <p:origin x="-3318" y="-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5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5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59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70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58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74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4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92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19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33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26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20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ср 11.10.23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3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4000" y="1511278"/>
            <a:ext cx="9906001" cy="688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57567" y="677703"/>
            <a:ext cx="6840271" cy="86177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ПАМЯТКА </a:t>
            </a:r>
            <a:endParaRPr lang="kk-K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  <a:cs typeface="Times New Roman" pitchFamily="18" charset="0"/>
            </a:endParaRPr>
          </a:p>
          <a:p>
            <a:pPr algn="ctr"/>
            <a:r>
              <a:rPr lang="kk-KZ" sz="1600" b="1" dirty="0" smtClean="0">
                <a:latin typeface="Bookman Old Style" pitchFamily="18" charset="0"/>
                <a:cs typeface="Times New Roman" pitchFamily="18" charset="0"/>
              </a:rPr>
              <a:t>«КАК СОВЛАДАТЬ СВОИМИ ЭМОЦИЯМИ?»</a:t>
            </a:r>
            <a:endParaRPr lang="kk-KZ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 smtClean="0">
                <a:latin typeface="Bookman Old Style" pitchFamily="18" charset="0"/>
                <a:cs typeface="Times New Roman" pitchFamily="18" charset="0"/>
              </a:rPr>
              <a:t>(</a:t>
            </a:r>
            <a:r>
              <a:rPr lang="kk-KZ" sz="1400" b="1" i="1" dirty="0" smtClean="0">
                <a:latin typeface="Bookman Old Style" pitchFamily="18" charset="0"/>
                <a:cs typeface="Times New Roman" pitchFamily="18" charset="0"/>
              </a:rPr>
              <a:t>для </a:t>
            </a:r>
            <a:r>
              <a:rPr lang="kk-KZ" sz="1400" b="1" i="1" dirty="0" smtClean="0">
                <a:latin typeface="Bookman Old Style" pitchFamily="18" charset="0"/>
                <a:cs typeface="Times New Roman" pitchFamily="18" charset="0"/>
              </a:rPr>
              <a:t>всех участников образовательного процесса</a:t>
            </a:r>
            <a:r>
              <a:rPr lang="kk-KZ" sz="1600" b="1" dirty="0" smtClean="0">
                <a:latin typeface="Bookman Old Style" pitchFamily="18" charset="0"/>
                <a:cs typeface="Times New Roman" pitchFamily="18" charset="0"/>
              </a:rPr>
              <a:t>)</a:t>
            </a:r>
            <a:endParaRPr lang="kk-KZ" sz="1600" b="1" dirty="0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6092" y="97884"/>
            <a:ext cx="5846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КГУ «РЕГИОНАЛЬНЫЙ ЦЕНТР ПСИХОЛОГИЧЕСКОЙ ПОДДЕРЖКИ </a:t>
            </a:r>
            <a:endParaRPr lang="ru-RU" altLang="ru-RU" sz="1000" dirty="0">
              <a:latin typeface="Segoe Script" pitchFamily="66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000" dirty="0">
              <a:latin typeface="Segoe Script" pitchFamily="66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" y="13947"/>
            <a:ext cx="1076764" cy="1094643"/>
          </a:xfrm>
          <a:prstGeom prst="rect">
            <a:avLst/>
          </a:prstGeom>
        </p:spPr>
      </p:pic>
      <p:pic>
        <p:nvPicPr>
          <p:cNvPr id="27" name="Picture 3" descr="C:\Users\TelefonDoveriya\Desktop\57520825_63adf8ce4db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" y="1539477"/>
            <a:ext cx="3482449" cy="24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220" y="1992500"/>
            <a:ext cx="26832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Необходимое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условие радостного настроения – хорошие взаимоотношения с людьми. </a:t>
            </a:r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Дай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себе установку на доброе </a:t>
            </a:r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и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уважительное отношение к людям. </a:t>
            </a:r>
            <a:endParaRPr lang="ru-RU" sz="1400" b="1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76" y="3394525"/>
            <a:ext cx="3595755" cy="242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728" y="4078766"/>
            <a:ext cx="26714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Не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пытайся просто подавить в себе эмоции. </a:t>
            </a:r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Лучше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отыграй эти эмоции внешне, но без вреда для окружающих.</a:t>
            </a:r>
          </a:p>
        </p:txBody>
      </p:sp>
      <p:pic>
        <p:nvPicPr>
          <p:cNvPr id="34" name="Picture 3" descr="C:\Users\TelefonDoveriya\Desktop\57520825_63adf8ce4db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" y="5457055"/>
            <a:ext cx="3641217" cy="25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42151" y="6009886"/>
            <a:ext cx="2756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latin typeface="Comic Sans MS" pitchFamily="66" charset="0"/>
                <a:ea typeface="Times New Roman"/>
                <a:cs typeface="Times New Roman"/>
              </a:rPr>
              <a:t>Е</a:t>
            </a:r>
            <a:r>
              <a:rPr lang="ru-RU" sz="14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сли </a:t>
            </a:r>
            <a:r>
              <a:rPr lang="ru-RU" sz="14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у тебя возникло раздражение или злость, </a:t>
            </a:r>
            <a:r>
              <a:rPr lang="ru-RU" sz="14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попытайся </a:t>
            </a:r>
            <a:r>
              <a:rPr lang="ru-RU" sz="14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«отделить» их от себя. </a:t>
            </a:r>
            <a:r>
              <a:rPr lang="ru-RU" sz="14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Понаблюдай </a:t>
            </a:r>
            <a:r>
              <a:rPr lang="ru-RU" sz="14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за их протеканием, найди и проанализируй причину их </a:t>
            </a:r>
            <a:r>
              <a:rPr lang="ru-RU" sz="14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появления</a:t>
            </a:r>
            <a:r>
              <a:rPr lang="ru-RU" sz="14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67" y="7478361"/>
            <a:ext cx="3541933" cy="236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759534" y="8121352"/>
            <a:ext cx="26642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В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отношениях с близкими людьми часто бывает нужно откровенно сказать о своих чувствах, возникших в той или иной ситуации.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9" y="8374972"/>
            <a:ext cx="2561377" cy="14137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C:\Users\TelefonDoveriya\Desktop\81-818062_facial-expression-child-crying-sad-child-with-sad-child-animadas-emociones-basicas — копия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6729">
            <a:off x="117547" y="1282957"/>
            <a:ext cx="588674" cy="58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elefonDoveriya\Desktop\81-818062_facial-expression-child-crying-sad-child-with-sad-child-animadas-emociones-basicas — копия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6230">
            <a:off x="150107" y="5379743"/>
            <a:ext cx="512694" cy="5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lefonDoveriya\Desktop\81-818062_facial-expression-child-crying-sad-child-with-sad-child-animadas-emociones-basica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955">
            <a:off x="6255472" y="3512566"/>
            <a:ext cx="544264" cy="61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TelefonDoveriya\Desktop\81-818062_facial-expression-child-crying-sad-child-with-sad-child-animadas-emociones-basicas — копия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687">
            <a:off x="6261323" y="7547944"/>
            <a:ext cx="512697" cy="5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lefonDoveriya\Downloads\2023-10-11_14-44-3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9" y="3897670"/>
            <a:ext cx="2667403" cy="15317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TelefonDoveriya\Desktop\098b7c7d597d7c94f200b212ef2c923d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73" y="5854895"/>
            <a:ext cx="2664279" cy="15920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lefonDoveriya\Desktop\0dba41ae93d6bce6e4ec729a9456efba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29" y="1729748"/>
            <a:ext cx="2685823" cy="16845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4000" y="1511278"/>
            <a:ext cx="9906001" cy="688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399412" y="508515"/>
            <a:ext cx="6840271" cy="86177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ЖАДЫНАМА  </a:t>
            </a:r>
          </a:p>
          <a:p>
            <a:pPr algn="ctr"/>
            <a:r>
              <a:rPr lang="kk-KZ" sz="1600" b="1" dirty="0" smtClean="0">
                <a:latin typeface="Bookman Old Style" pitchFamily="18" charset="0"/>
                <a:cs typeface="Times New Roman" pitchFamily="18" charset="0"/>
              </a:rPr>
              <a:t>«ЭМОЦИЯЛАРЫҢЫЗДЫ ҚАЛАЙ БАСҚАРУҒА БОЛАДЫ?»</a:t>
            </a:r>
            <a:endParaRPr lang="kk-KZ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latin typeface="Bookman Old Style" pitchFamily="18" charset="0"/>
                <a:cs typeface="Times New Roman" pitchFamily="18" charset="0"/>
              </a:rPr>
              <a:t>(</a:t>
            </a:r>
            <a:r>
              <a:rPr lang="kk-KZ" sz="1400" b="1" i="1" dirty="0">
                <a:latin typeface="Bookman Old Style" pitchFamily="18" charset="0"/>
                <a:cs typeface="Times New Roman" pitchFamily="18" charset="0"/>
              </a:rPr>
              <a:t>білім беру процесінің барлық қатысушылары үшін</a:t>
            </a:r>
            <a:r>
              <a:rPr lang="kk-KZ" sz="1600" b="1" dirty="0">
                <a:latin typeface="Bookman Old Style" pitchFamily="18" charset="0"/>
                <a:cs typeface="Times New Roman" pitchFamily="18" charset="0"/>
              </a:rPr>
              <a:t>)</a:t>
            </a:r>
            <a:endParaRPr lang="kk-KZ" sz="1600" b="1" dirty="0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1348" y="56619"/>
            <a:ext cx="6305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 smtClean="0"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ҚОСТАНАЙ </a:t>
            </a:r>
            <a:r>
              <a:rPr lang="kk-KZ" altLang="ru-RU" sz="1000" b="1" dirty="0">
                <a:latin typeface="Segoe Script" pitchFamily="66" charset="0"/>
                <a:ea typeface="Times New Roman" pitchFamily="18" charset="0"/>
                <a:cs typeface="Times New Roman" pitchFamily="18" charset="0"/>
              </a:rPr>
              <a:t>ОБЛЫСЫ ӘКІМДІГІ БІЛІМ БАСҚАРМАСЫНЫҢ «ПСИХОЛОГИЯЛЫҚ ҚОЛДАУ ЖӘНЕ ҚОСЫМША БІЛІМ БЕРУ ӨҢІРЛІК ОРТАЛЫҒЫ» КММ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latin typeface="Segoe Script" pitchFamily="66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" y="41152"/>
            <a:ext cx="973929" cy="990100"/>
          </a:xfrm>
          <a:prstGeom prst="rect">
            <a:avLst/>
          </a:prstGeom>
        </p:spPr>
      </p:pic>
      <p:pic>
        <p:nvPicPr>
          <p:cNvPr id="27" name="Picture 3" descr="C:\Users\TelefonDoveriya\Desktop\57520825_63adf8ce4db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" y="1392685"/>
            <a:ext cx="3370487" cy="235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803" y="1952866"/>
            <a:ext cx="26481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Қуанышты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көңіл-күйдің қажетті шарты-адамдармен жақсы қарым-қатынас</a:t>
            </a:r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Өзіңізге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жақсы орнатуды </a:t>
            </a:r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беріңіз және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адамдарға құрметпен қарау</a:t>
            </a:r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38" y="3396826"/>
            <a:ext cx="3789039" cy="236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1386" y="4141380"/>
            <a:ext cx="3051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Тек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эмоцияларды басуға </a:t>
            </a:r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тырыспаңыз. Бұл эмоцияларды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сыртынан ойнаған дұрыс, бірақ басқаларға зиян тигізбеңіз.</a:t>
            </a:r>
          </a:p>
        </p:txBody>
      </p:sp>
      <p:pic>
        <p:nvPicPr>
          <p:cNvPr id="34" name="Picture 3" descr="C:\Users\TelefonDoveriya\Desktop\57520825_63adf8ce4db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2" y="5673080"/>
            <a:ext cx="3806914" cy="22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99412" y="6210311"/>
            <a:ext cx="3024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Егер </a:t>
            </a:r>
            <a:r>
              <a:rPr lang="ru-RU" sz="14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сізде </a:t>
            </a:r>
            <a:r>
              <a:rPr lang="ru-RU" sz="14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ашу мен ыза </a:t>
            </a:r>
            <a:r>
              <a:rPr lang="ru-RU" sz="14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болса</a:t>
            </a:r>
            <a:r>
              <a:rPr lang="ru-RU" sz="14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, осы эмоцияларды «бөлуге» тырысыңыз. Олардың </a:t>
            </a:r>
            <a:r>
              <a:rPr lang="ru-RU" sz="14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барысын бақылаңыз, олардың пайда болу себебін табыңыз және </a:t>
            </a:r>
            <a:r>
              <a:rPr lang="ru-RU" sz="14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талдаңыз</a:t>
            </a:r>
            <a:r>
              <a:rPr lang="ru-RU" sz="14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22" y="7473280"/>
            <a:ext cx="3541933" cy="224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92644" y="8073084"/>
            <a:ext cx="28166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Жақын </a:t>
            </a:r>
            <a:r>
              <a:rPr lang="ru-RU" sz="1400" b="1" dirty="0">
                <a:solidFill>
                  <a:prstClr val="black"/>
                </a:solidFill>
                <a:latin typeface="Comic Sans MS" pitchFamily="66" charset="0"/>
              </a:rPr>
              <a:t>адамдармен қарым-қатынаста көбінесе белгілі бір жағдайда туындаған сезімдеріңіз туралы ашық айту керек</a:t>
            </a:r>
            <a:r>
              <a:rPr lang="ru-RU" sz="1400" b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 descr="C:\Users\TelefonDoveriya\Desktop\81-818062_facial-expression-child-crying-sad-child-with-sad-child-animadas-emociones-basicas — копия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6729">
            <a:off x="171686" y="1307455"/>
            <a:ext cx="597915" cy="5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elefonDoveriya\Desktop\81-818062_facial-expression-child-crying-sad-child-with-sad-child-animadas-emociones-basicas — копи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687">
            <a:off x="6287536" y="7418200"/>
            <a:ext cx="542851" cy="58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elefonDoveriya\Desktop\81-818062_facial-expression-child-crying-sad-child-with-sad-child-animadas-emociones-basicas — копия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6230">
            <a:off x="134346" y="5465788"/>
            <a:ext cx="509072" cy="5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lefonDoveriya\Desktop\81-818062_facial-expression-child-crying-sad-child-with-sad-child-animadas-emociones-basica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877">
            <a:off x="6273174" y="3484856"/>
            <a:ext cx="545603" cy="6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3" y="8080771"/>
            <a:ext cx="3185374" cy="189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TelefonDoveriya\Downloads\2023-10-11_14-44-3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3758655"/>
            <a:ext cx="2801999" cy="16409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TelefonDoveriya\Desktop\098b7c7d597d7c94f200b212ef2c923d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5878352"/>
            <a:ext cx="2651988" cy="15949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TelefonDoveriya\Desktop\0dba41ae93d6bce6e4ec729a9456efba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05" y="1604835"/>
            <a:ext cx="2741080" cy="17191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3981</TotalTime>
  <Words>224</Words>
  <Application>Microsoft Office PowerPoint</Application>
  <PresentationFormat>Лист A4 (210x297 мм)</PresentationFormat>
  <Paragraphs>20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TelefonDoveriya</cp:lastModifiedBy>
  <cp:revision>368</cp:revision>
  <dcterms:created xsi:type="dcterms:W3CDTF">2019-10-21T11:18:40Z</dcterms:created>
  <dcterms:modified xsi:type="dcterms:W3CDTF">2023-10-11T08:55:03Z</dcterms:modified>
</cp:coreProperties>
</file>